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xlsx" ContentType="application/vnd.openxmlformats-officedocument.spreadsheetml.sheet"/>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352" r:id="rId3"/>
    <p:sldId id="337" r:id="rId4"/>
    <p:sldId id="353" r:id="rId5"/>
    <p:sldId id="366" r:id="rId6"/>
    <p:sldId id="355" r:id="rId7"/>
    <p:sldId id="356" r:id="rId8"/>
    <p:sldId id="358" r:id="rId9"/>
    <p:sldId id="359" r:id="rId10"/>
    <p:sldId id="360" r:id="rId11"/>
    <p:sldId id="361" r:id="rId12"/>
    <p:sldId id="368" r:id="rId13"/>
    <p:sldId id="364" r:id="rId14"/>
    <p:sldId id="365" r:id="rId15"/>
    <p:sldId id="369" r:id="rId16"/>
    <p:sldId id="367" r:id="rId17"/>
    <p:sldId id="269" r:id="rId18"/>
    <p:sldId id="294" r:id="rId19"/>
    <p:sldId id="270" r:id="rId20"/>
    <p:sldId id="257" r:id="rId21"/>
    <p:sldId id="263" r:id="rId22"/>
    <p:sldId id="383" r:id="rId23"/>
    <p:sldId id="384" r:id="rId24"/>
    <p:sldId id="258" r:id="rId25"/>
    <p:sldId id="259" r:id="rId26"/>
    <p:sldId id="371" r:id="rId27"/>
    <p:sldId id="378" r:id="rId28"/>
    <p:sldId id="370" r:id="rId29"/>
    <p:sldId id="260" r:id="rId30"/>
    <p:sldId id="261" r:id="rId31"/>
    <p:sldId id="390" r:id="rId32"/>
    <p:sldId id="273" r:id="rId33"/>
    <p:sldId id="276" r:id="rId34"/>
    <p:sldId id="277" r:id="rId35"/>
    <p:sldId id="278" r:id="rId36"/>
    <p:sldId id="279" r:id="rId37"/>
    <p:sldId id="281" r:id="rId38"/>
    <p:sldId id="379" r:id="rId39"/>
    <p:sldId id="385" r:id="rId40"/>
    <p:sldId id="280" r:id="rId41"/>
    <p:sldId id="268" r:id="rId42"/>
    <p:sldId id="290" r:id="rId43"/>
    <p:sldId id="291" r:id="rId44"/>
    <p:sldId id="292" r:id="rId45"/>
    <p:sldId id="297" r:id="rId46"/>
    <p:sldId id="298" r:id="rId47"/>
    <p:sldId id="299" r:id="rId48"/>
    <p:sldId id="293" r:id="rId49"/>
    <p:sldId id="308" r:id="rId50"/>
    <p:sldId id="318" r:id="rId51"/>
    <p:sldId id="303" r:id="rId52"/>
    <p:sldId id="314" r:id="rId53"/>
    <p:sldId id="325" r:id="rId54"/>
    <p:sldId id="304" r:id="rId55"/>
    <p:sldId id="305" r:id="rId56"/>
    <p:sldId id="306" r:id="rId57"/>
    <p:sldId id="307" r:id="rId58"/>
    <p:sldId id="309" r:id="rId59"/>
    <p:sldId id="310" r:id="rId60"/>
    <p:sldId id="311" r:id="rId61"/>
    <p:sldId id="312" r:id="rId62"/>
    <p:sldId id="372" r:id="rId63"/>
    <p:sldId id="373" r:id="rId64"/>
    <p:sldId id="374" r:id="rId65"/>
    <p:sldId id="375" r:id="rId66"/>
    <p:sldId id="376" r:id="rId67"/>
    <p:sldId id="377" r:id="rId68"/>
    <p:sldId id="380" r:id="rId69"/>
    <p:sldId id="381" r:id="rId70"/>
    <p:sldId id="382" r:id="rId71"/>
    <p:sldId id="387" r:id="rId72"/>
    <p:sldId id="388" r:id="rId73"/>
    <p:sldId id="391" r:id="rId7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20" d="100"/>
          <a:sy n="120" d="100"/>
        </p:scale>
        <p:origin x="-568" y="59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notesMaster" Target="notesMasters/notesMaster1.xml"/><Relationship Id="rId76" Type="http://schemas.openxmlformats.org/officeDocument/2006/relationships/printerSettings" Target="printerSettings/printerSettings1.bin"/><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layout/>
      <c:overlay val="0"/>
    </c:title>
    <c:autoTitleDeleted val="0"/>
    <c:plotArea>
      <c:layout/>
      <c:barChart>
        <c:barDir val="col"/>
        <c:grouping val="stacked"/>
        <c:varyColors val="0"/>
        <c:ser>
          <c:idx val="0"/>
          <c:order val="0"/>
          <c:tx>
            <c:strRef>
              <c:f>Sheet1!$B$1</c:f>
              <c:strCache>
                <c:ptCount val="1"/>
                <c:pt idx="0">
                  <c:v>LOC</c:v>
                </c:pt>
              </c:strCache>
            </c:strRef>
          </c:tx>
          <c:invertIfNegative val="0"/>
          <c:cat>
            <c:strRef>
              <c:f>Sheet1!$A$2:$A$3</c:f>
              <c:strCache>
                <c:ptCount val="2"/>
                <c:pt idx="0">
                  <c:v>C++</c:v>
                </c:pt>
                <c:pt idx="1">
                  <c:v>Erlang</c:v>
                </c:pt>
              </c:strCache>
            </c:strRef>
          </c:cat>
          <c:val>
            <c:numRef>
              <c:f>Sheet1!$B$2:$B$3</c:f>
              <c:numCache>
                <c:formatCode>General</c:formatCode>
                <c:ptCount val="2"/>
                <c:pt idx="0">
                  <c:v>14900.0</c:v>
                </c:pt>
                <c:pt idx="1">
                  <c:v>4882.0</c:v>
                </c:pt>
              </c:numCache>
            </c:numRef>
          </c:val>
        </c:ser>
        <c:dLbls>
          <c:showLegendKey val="0"/>
          <c:showVal val="0"/>
          <c:showCatName val="0"/>
          <c:showSerName val="0"/>
          <c:showPercent val="0"/>
          <c:showBubbleSize val="0"/>
        </c:dLbls>
        <c:gapWidth val="150"/>
        <c:overlap val="100"/>
        <c:axId val="2028071592"/>
        <c:axId val="2028074536"/>
      </c:barChart>
      <c:catAx>
        <c:axId val="2028071592"/>
        <c:scaling>
          <c:orientation val="minMax"/>
        </c:scaling>
        <c:delete val="0"/>
        <c:axPos val="b"/>
        <c:majorTickMark val="out"/>
        <c:minorTickMark val="none"/>
        <c:tickLblPos val="nextTo"/>
        <c:crossAx val="2028074536"/>
        <c:crosses val="autoZero"/>
        <c:auto val="1"/>
        <c:lblAlgn val="ctr"/>
        <c:lblOffset val="100"/>
        <c:noMultiLvlLbl val="0"/>
      </c:catAx>
      <c:valAx>
        <c:axId val="2028074536"/>
        <c:scaling>
          <c:orientation val="minMax"/>
        </c:scaling>
        <c:delete val="0"/>
        <c:axPos val="l"/>
        <c:majorGridlines/>
        <c:numFmt formatCode="General" sourceLinked="1"/>
        <c:majorTickMark val="out"/>
        <c:minorTickMark val="none"/>
        <c:tickLblPos val="nextTo"/>
        <c:crossAx val="2028071592"/>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ED124C-6F21-AF43-994D-82D131644036}" type="datetimeFigureOut">
              <a:rPr lang="en-US" smtClean="0"/>
              <a:t>8/9/15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934A4A-752C-4040-BB23-84D809877CD7}" type="slidenum">
              <a:rPr lang="en-US" smtClean="0"/>
              <a:t>‹#›</a:t>
            </a:fld>
            <a:endParaRPr lang="en-US"/>
          </a:p>
        </p:txBody>
      </p:sp>
    </p:spTree>
    <p:extLst>
      <p:ext uri="{BB962C8B-B14F-4D97-AF65-F5344CB8AC3E}">
        <p14:creationId xmlns:p14="http://schemas.microsoft.com/office/powerpoint/2010/main" val="41031983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to</a:t>
            </a:r>
            <a:r>
              <a:rPr lang="en-US" baseline="0" dirty="0" smtClean="0"/>
              <a:t> my employer for allowing me to come out and speak on some of the things we’re doing @</a:t>
            </a:r>
            <a:r>
              <a:rPr lang="en-US" baseline="0" dirty="0" err="1" smtClean="0"/>
              <a:t>QLTechnology</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0934A4A-752C-4040-BB23-84D809877CD7}" type="slidenum">
              <a:rPr lang="en-US" smtClean="0"/>
              <a:t>2</a:t>
            </a:fld>
            <a:endParaRPr lang="en-US"/>
          </a:p>
        </p:txBody>
      </p:sp>
    </p:spTree>
    <p:extLst>
      <p:ext uri="{BB962C8B-B14F-4D97-AF65-F5344CB8AC3E}">
        <p14:creationId xmlns:p14="http://schemas.microsoft.com/office/powerpoint/2010/main" val="751545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4068306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built system like this</a:t>
            </a:r>
            <a:endParaRPr lang="en-US" dirty="0"/>
          </a:p>
        </p:txBody>
      </p:sp>
      <p:sp>
        <p:nvSpPr>
          <p:cNvPr id="4" name="Slide Number Placeholder 3"/>
          <p:cNvSpPr>
            <a:spLocks noGrp="1"/>
          </p:cNvSpPr>
          <p:nvPr>
            <p:ph type="sldNum" sz="quarter" idx="10"/>
          </p:nvPr>
        </p:nvSpPr>
        <p:spPr/>
        <p:txBody>
          <a:bodyPr/>
          <a:lstStyle/>
          <a:p>
            <a:fld id="{2A86D990-5DC8-441D-B0B5-E980ED32EE7A}" type="slidenum">
              <a:rPr lang="en-US" smtClean="0"/>
              <a:t>71</a:t>
            </a:fld>
            <a:endParaRPr lang="en-US"/>
          </a:p>
        </p:txBody>
      </p:sp>
    </p:spTree>
    <p:extLst>
      <p:ext uri="{BB962C8B-B14F-4D97-AF65-F5344CB8AC3E}">
        <p14:creationId xmlns:p14="http://schemas.microsoft.com/office/powerpoint/2010/main" val="3945495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thi</a:t>
            </a:r>
            <a:r>
              <a:rPr lang="en-US" baseline="0" dirty="0" smtClean="0"/>
              <a:t>s now.</a:t>
            </a:r>
            <a:endParaRPr lang="en-US" dirty="0"/>
          </a:p>
        </p:txBody>
      </p:sp>
      <p:sp>
        <p:nvSpPr>
          <p:cNvPr id="4" name="Slide Number Placeholder 3"/>
          <p:cNvSpPr>
            <a:spLocks noGrp="1"/>
          </p:cNvSpPr>
          <p:nvPr>
            <p:ph type="sldNum" sz="quarter" idx="10"/>
          </p:nvPr>
        </p:nvSpPr>
        <p:spPr/>
        <p:txBody>
          <a:bodyPr/>
          <a:lstStyle/>
          <a:p>
            <a:fld id="{2A86D990-5DC8-441D-B0B5-E980ED32EE7A}" type="slidenum">
              <a:rPr lang="en-US" smtClean="0"/>
              <a:t>72</a:t>
            </a:fld>
            <a:endParaRPr lang="en-US"/>
          </a:p>
        </p:txBody>
      </p:sp>
    </p:spTree>
    <p:extLst>
      <p:ext uri="{BB962C8B-B14F-4D97-AF65-F5344CB8AC3E}">
        <p14:creationId xmlns:p14="http://schemas.microsoft.com/office/powerpoint/2010/main" val="394549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though there are countless applications built</a:t>
            </a:r>
            <a:r>
              <a:rPr lang="en-US" baseline="0" dirty="0" smtClean="0"/>
              <a:t> using the architecture in these last 3 slides, those applications are still not setup to provide end users what they really want. </a:t>
            </a:r>
          </a:p>
          <a:p>
            <a:endParaRPr lang="en-US" baseline="0" dirty="0" smtClean="0"/>
          </a:p>
          <a:p>
            <a:r>
              <a:rPr lang="en-US" baseline="0" dirty="0" smtClean="0"/>
              <a:t>And these applications are setup to not scale and handle large bursts of traffic and long running business transactions. Parts of the system are going to fail as we’ll look at and there is no way to recover them either.</a:t>
            </a:r>
          </a:p>
          <a:p>
            <a:r>
              <a:rPr lang="en-US" baseline="0" dirty="0" smtClean="0"/>
              <a:t/>
            </a:r>
            <a:br>
              <a:rPr lang="en-US" baseline="0" dirty="0" smtClean="0"/>
            </a:br>
            <a:r>
              <a:rPr lang="en-US" baseline="0" dirty="0" smtClean="0"/>
              <a:t>Here’s a question though.</a:t>
            </a:r>
            <a:endParaRPr lang="en-US" dirty="0"/>
          </a:p>
        </p:txBody>
      </p:sp>
      <p:sp>
        <p:nvSpPr>
          <p:cNvPr id="4" name="Slide Number Placeholder 3"/>
          <p:cNvSpPr>
            <a:spLocks noGrp="1"/>
          </p:cNvSpPr>
          <p:nvPr>
            <p:ph type="sldNum" sz="quarter" idx="10"/>
          </p:nvPr>
        </p:nvSpPr>
        <p:spPr/>
        <p:txBody>
          <a:bodyPr/>
          <a:lstStyle/>
          <a:p>
            <a:fld id="{2A86D990-5DC8-441D-B0B5-E980ED32EE7A}" type="slidenum">
              <a:rPr lang="en-US" smtClean="0"/>
              <a:t>8</a:t>
            </a:fld>
            <a:endParaRPr lang="en-US"/>
          </a:p>
        </p:txBody>
      </p:sp>
    </p:spTree>
    <p:extLst>
      <p:ext uri="{BB962C8B-B14F-4D97-AF65-F5344CB8AC3E}">
        <p14:creationId xmlns:p14="http://schemas.microsoft.com/office/powerpoint/2010/main" val="3525125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As</a:t>
            </a:r>
            <a:r>
              <a:rPr lang="en-US" baseline="0" dirty="0" smtClean="0"/>
              <a:t> web developers we’ve finally realized we need an API for our apps. Smart Client </a:t>
            </a:r>
            <a:r>
              <a:rPr lang="en-US" baseline="0" dirty="0" err="1" smtClean="0"/>
              <a:t>devs</a:t>
            </a:r>
            <a:r>
              <a:rPr lang="en-US" baseline="0" dirty="0" smtClean="0"/>
              <a:t> have known this all along. And by API we don’t mean SOAP APIs either as those were never meant to work on the web. </a:t>
            </a:r>
          </a:p>
          <a:p>
            <a:endParaRPr lang="en-US" baseline="0" dirty="0" smtClean="0"/>
          </a:p>
          <a:p>
            <a:r>
              <a:rPr lang="en-US" baseline="0" dirty="0" smtClean="0"/>
              <a:t>So we started recently creating a services architecture into our apps. </a:t>
            </a:r>
          </a:p>
          <a:p>
            <a:endParaRPr lang="en-US" baseline="0" dirty="0" smtClean="0"/>
          </a:p>
        </p:txBody>
      </p:sp>
      <p:sp>
        <p:nvSpPr>
          <p:cNvPr id="4" name="Slide Number Placeholder 3"/>
          <p:cNvSpPr>
            <a:spLocks noGrp="1"/>
          </p:cNvSpPr>
          <p:nvPr>
            <p:ph type="sldNum" sz="quarter" idx="10"/>
          </p:nvPr>
        </p:nvSpPr>
        <p:spPr/>
        <p:txBody>
          <a:bodyPr/>
          <a:lstStyle/>
          <a:p>
            <a:fld id="{2A86D990-5DC8-441D-B0B5-E980ED32EE7A}" type="slidenum">
              <a:rPr lang="en-US" smtClean="0"/>
              <a:t>13</a:t>
            </a:fld>
            <a:endParaRPr lang="en-US"/>
          </a:p>
        </p:txBody>
      </p:sp>
    </p:spTree>
    <p:extLst>
      <p:ext uri="{BB962C8B-B14F-4D97-AF65-F5344CB8AC3E}">
        <p14:creationId xmlns:p14="http://schemas.microsoft.com/office/powerpoint/2010/main" val="480875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no longer build single monolithic</a:t>
            </a:r>
            <a:r>
              <a:rPr lang="en-US" baseline="0" dirty="0" smtClean="0"/>
              <a:t> applications any longer. Anyone caught doing so shall be terminated immediately.</a:t>
            </a:r>
          </a:p>
          <a:p>
            <a:endParaRPr lang="en-US" baseline="0" dirty="0" smtClean="0"/>
          </a:p>
          <a:p>
            <a:r>
              <a:rPr lang="en-US" baseline="0" dirty="0" smtClean="0"/>
              <a:t>Adding another level of abstraction with queues gives us the ability to do some pretty amazing things. </a:t>
            </a:r>
            <a:endParaRPr lang="en-US" dirty="0"/>
          </a:p>
        </p:txBody>
      </p:sp>
      <p:sp>
        <p:nvSpPr>
          <p:cNvPr id="4" name="Slide Number Placeholder 3"/>
          <p:cNvSpPr>
            <a:spLocks noGrp="1"/>
          </p:cNvSpPr>
          <p:nvPr>
            <p:ph type="sldNum" sz="quarter" idx="10"/>
          </p:nvPr>
        </p:nvSpPr>
        <p:spPr/>
        <p:txBody>
          <a:bodyPr/>
          <a:lstStyle/>
          <a:p>
            <a:fld id="{2A86D990-5DC8-441D-B0B5-E980ED32EE7A}" type="slidenum">
              <a:rPr lang="en-US" smtClean="0"/>
              <a:t>14</a:t>
            </a:fld>
            <a:endParaRPr lang="en-US"/>
          </a:p>
        </p:txBody>
      </p:sp>
    </p:spTree>
    <p:extLst>
      <p:ext uri="{BB962C8B-B14F-4D97-AF65-F5344CB8AC3E}">
        <p14:creationId xmlns:p14="http://schemas.microsoft.com/office/powerpoint/2010/main" val="394549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no longer build single monolithic</a:t>
            </a:r>
            <a:r>
              <a:rPr lang="en-US" baseline="0" dirty="0" smtClean="0"/>
              <a:t> applications any longer. Anyone caught doing so shall be terminated immediately.</a:t>
            </a:r>
          </a:p>
          <a:p>
            <a:endParaRPr lang="en-US" baseline="0" dirty="0" smtClean="0"/>
          </a:p>
          <a:p>
            <a:r>
              <a:rPr lang="en-US" baseline="0" dirty="0" smtClean="0"/>
              <a:t>Adding another level of abstraction with queues gives us the ability to do some pretty amazing things. </a:t>
            </a:r>
            <a:endParaRPr lang="en-US" dirty="0"/>
          </a:p>
        </p:txBody>
      </p:sp>
      <p:sp>
        <p:nvSpPr>
          <p:cNvPr id="4" name="Slide Number Placeholder 3"/>
          <p:cNvSpPr>
            <a:spLocks noGrp="1"/>
          </p:cNvSpPr>
          <p:nvPr>
            <p:ph type="sldNum" sz="quarter" idx="10"/>
          </p:nvPr>
        </p:nvSpPr>
        <p:spPr/>
        <p:txBody>
          <a:bodyPr/>
          <a:lstStyle/>
          <a:p>
            <a:fld id="{2A86D990-5DC8-441D-B0B5-E980ED32EE7A}" type="slidenum">
              <a:rPr lang="en-US" smtClean="0"/>
              <a:t>16</a:t>
            </a:fld>
            <a:endParaRPr lang="en-US"/>
          </a:p>
        </p:txBody>
      </p:sp>
    </p:spTree>
    <p:extLst>
      <p:ext uri="{BB962C8B-B14F-4D97-AF65-F5344CB8AC3E}">
        <p14:creationId xmlns:p14="http://schemas.microsoft.com/office/powerpoint/2010/main" val="394549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blog.whatsapp.com</a:t>
            </a:r>
            <a:r>
              <a:rPr lang="en-US" dirty="0" smtClean="0"/>
              <a:t>/170/ONE-MILLION%21?p=170 </a:t>
            </a:r>
            <a:endParaRPr lang="en-US" dirty="0"/>
          </a:p>
        </p:txBody>
      </p:sp>
      <p:sp>
        <p:nvSpPr>
          <p:cNvPr id="4" name="Slide Number Placeholder 3"/>
          <p:cNvSpPr>
            <a:spLocks noGrp="1"/>
          </p:cNvSpPr>
          <p:nvPr>
            <p:ph type="sldNum" sz="quarter" idx="10"/>
          </p:nvPr>
        </p:nvSpPr>
        <p:spPr/>
        <p:txBody>
          <a:bodyPr/>
          <a:lstStyle/>
          <a:p>
            <a:fld id="{20934A4A-752C-4040-BB23-84D809877CD7}" type="slidenum">
              <a:rPr lang="en-US" smtClean="0"/>
              <a:t>21</a:t>
            </a:fld>
            <a:endParaRPr lang="en-US"/>
          </a:p>
        </p:txBody>
      </p:sp>
    </p:spTree>
    <p:extLst>
      <p:ext uri="{BB962C8B-B14F-4D97-AF65-F5344CB8AC3E}">
        <p14:creationId xmlns:p14="http://schemas.microsoft.com/office/powerpoint/2010/main" val="2613411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blog.whatsapp.com</a:t>
            </a:r>
            <a:r>
              <a:rPr lang="en-US" dirty="0" smtClean="0"/>
              <a:t>/196/1-million-is-so-2011</a:t>
            </a:r>
            <a:endParaRPr lang="en-US" dirty="0"/>
          </a:p>
        </p:txBody>
      </p:sp>
      <p:sp>
        <p:nvSpPr>
          <p:cNvPr id="4" name="Slide Number Placeholder 3"/>
          <p:cNvSpPr>
            <a:spLocks noGrp="1"/>
          </p:cNvSpPr>
          <p:nvPr>
            <p:ph type="sldNum" sz="quarter" idx="10"/>
          </p:nvPr>
        </p:nvSpPr>
        <p:spPr/>
        <p:txBody>
          <a:bodyPr/>
          <a:lstStyle/>
          <a:p>
            <a:fld id="{20934A4A-752C-4040-BB23-84D809877CD7}" type="slidenum">
              <a:rPr lang="en-US" smtClean="0"/>
              <a:t>22</a:t>
            </a:fld>
            <a:endParaRPr lang="en-US"/>
          </a:p>
        </p:txBody>
      </p:sp>
    </p:spTree>
    <p:extLst>
      <p:ext uri="{BB962C8B-B14F-4D97-AF65-F5344CB8AC3E}">
        <p14:creationId xmlns:p14="http://schemas.microsoft.com/office/powerpoint/2010/main" val="2613411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blog.whatsapp.com</a:t>
            </a:r>
            <a:r>
              <a:rPr lang="en-US" dirty="0" smtClean="0"/>
              <a:t>/196/1-million-is-so-2011</a:t>
            </a:r>
            <a:endParaRPr lang="en-US" dirty="0"/>
          </a:p>
        </p:txBody>
      </p:sp>
      <p:sp>
        <p:nvSpPr>
          <p:cNvPr id="4" name="Slide Number Placeholder 3"/>
          <p:cNvSpPr>
            <a:spLocks noGrp="1"/>
          </p:cNvSpPr>
          <p:nvPr>
            <p:ph type="sldNum" sz="quarter" idx="10"/>
          </p:nvPr>
        </p:nvSpPr>
        <p:spPr/>
        <p:txBody>
          <a:bodyPr/>
          <a:lstStyle/>
          <a:p>
            <a:fld id="{20934A4A-752C-4040-BB23-84D809877CD7}" type="slidenum">
              <a:rPr lang="en-US" smtClean="0"/>
              <a:t>23</a:t>
            </a:fld>
            <a:endParaRPr lang="en-US"/>
          </a:p>
        </p:txBody>
      </p:sp>
    </p:spTree>
    <p:extLst>
      <p:ext uri="{BB962C8B-B14F-4D97-AF65-F5344CB8AC3E}">
        <p14:creationId xmlns:p14="http://schemas.microsoft.com/office/powerpoint/2010/main" val="2613411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Updated as of Aug 9</a:t>
            </a:r>
            <a:r>
              <a:rPr lang="en-US" baseline="30000" dirty="0" smtClean="0"/>
              <a:t>th</a:t>
            </a:r>
            <a:r>
              <a:rPr lang="en-US" dirty="0" smtClean="0"/>
              <a:t>, 2015. </a:t>
            </a:r>
            <a:endParaRPr lang="en-US" dirty="0"/>
          </a:p>
        </p:txBody>
      </p:sp>
      <p:sp>
        <p:nvSpPr>
          <p:cNvPr id="4" name="Slide Number Placeholder 3"/>
          <p:cNvSpPr>
            <a:spLocks noGrp="1"/>
          </p:cNvSpPr>
          <p:nvPr>
            <p:ph type="sldNum" sz="quarter" idx="10"/>
          </p:nvPr>
        </p:nvSpPr>
        <p:spPr/>
        <p:txBody>
          <a:bodyPr/>
          <a:lstStyle/>
          <a:p>
            <a:fld id="{20934A4A-752C-4040-BB23-84D809877CD7}" type="slidenum">
              <a:rPr lang="en-US" smtClean="0"/>
              <a:t>28</a:t>
            </a:fld>
            <a:endParaRPr lang="en-US"/>
          </a:p>
        </p:txBody>
      </p:sp>
    </p:spTree>
    <p:extLst>
      <p:ext uri="{BB962C8B-B14F-4D97-AF65-F5344CB8AC3E}">
        <p14:creationId xmlns:p14="http://schemas.microsoft.com/office/powerpoint/2010/main" val="3174749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8/9/15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8/9/15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8/9/15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8/9/15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8/9/15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8/9/15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8/9/15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8/9/15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8/9/15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8/9/15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8/9/15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8/9/15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4726"/>
            <a:ext cx="7772400" cy="1102519"/>
          </a:xfrm>
        </p:spPr>
        <p:txBody>
          <a:bodyPr/>
          <a:lstStyle/>
          <a:p>
            <a:r>
              <a:rPr lang="en-US" dirty="0" smtClean="0"/>
              <a:t>Why Erlang?</a:t>
            </a:r>
            <a:endParaRPr lang="en-US" dirty="0"/>
          </a:p>
        </p:txBody>
      </p:sp>
      <p:sp>
        <p:nvSpPr>
          <p:cNvPr id="3" name="Subtitle 2"/>
          <p:cNvSpPr>
            <a:spLocks noGrp="1"/>
          </p:cNvSpPr>
          <p:nvPr>
            <p:ph type="subTitle" idx="1"/>
          </p:nvPr>
        </p:nvSpPr>
        <p:spPr>
          <a:xfrm>
            <a:off x="1371600" y="2914649"/>
            <a:ext cx="6400800" cy="1900767"/>
          </a:xfrm>
        </p:spPr>
        <p:txBody>
          <a:bodyPr>
            <a:normAutofit fontScale="70000" lnSpcReduction="20000"/>
          </a:bodyPr>
          <a:lstStyle/>
          <a:p>
            <a:r>
              <a:rPr lang="en-US" dirty="0" smtClean="0"/>
              <a:t>@</a:t>
            </a:r>
            <a:r>
              <a:rPr lang="en-US" dirty="0" err="1" smtClean="0"/>
              <a:t>KeithElder</a:t>
            </a:r>
            <a:endParaRPr lang="en-US" dirty="0" smtClean="0"/>
          </a:p>
          <a:p>
            <a:r>
              <a:rPr lang="en-US" dirty="0" smtClean="0"/>
              <a:t>http://</a:t>
            </a:r>
            <a:r>
              <a:rPr lang="en-US" dirty="0" err="1" smtClean="0"/>
              <a:t>keithelder.net</a:t>
            </a:r>
            <a:endParaRPr lang="en-US" dirty="0"/>
          </a:p>
          <a:p>
            <a:r>
              <a:rPr lang="en-US" dirty="0" smtClean="0"/>
              <a:t>Dir</a:t>
            </a:r>
            <a:r>
              <a:rPr lang="en-US" dirty="0" smtClean="0"/>
              <a:t>ector,</a:t>
            </a:r>
            <a:r>
              <a:rPr lang="en-US" dirty="0" smtClean="0"/>
              <a:t> </a:t>
            </a:r>
            <a:r>
              <a:rPr lang="en-US" dirty="0" smtClean="0"/>
              <a:t>Software Engineering</a:t>
            </a:r>
          </a:p>
          <a:p>
            <a:r>
              <a:rPr lang="en-US" dirty="0" smtClean="0"/>
              <a:t>Quicken </a:t>
            </a:r>
            <a:r>
              <a:rPr lang="en-US" dirty="0" smtClean="0"/>
              <a:t>Loans</a:t>
            </a:r>
          </a:p>
          <a:p>
            <a:r>
              <a:rPr lang="en-US" dirty="0" smtClean="0"/>
              <a:t>Deck/Demo available @ http://</a:t>
            </a:r>
            <a:r>
              <a:rPr lang="en-US" dirty="0" err="1" smtClean="0"/>
              <a:t>github.com</a:t>
            </a:r>
            <a:r>
              <a:rPr lang="en-US" dirty="0" smtClean="0"/>
              <a:t>/</a:t>
            </a:r>
            <a:r>
              <a:rPr lang="en-US" dirty="0" err="1" smtClean="0"/>
              <a:t>keithelder</a:t>
            </a:r>
            <a:endParaRPr lang="en-US" dirty="0"/>
          </a:p>
        </p:txBody>
      </p:sp>
    </p:spTree>
    <p:extLst>
      <p:ext uri="{BB962C8B-B14F-4D97-AF65-F5344CB8AC3E}">
        <p14:creationId xmlns:p14="http://schemas.microsoft.com/office/powerpoint/2010/main" val="199646538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93099"/>
            <a:ext cx="7772400" cy="1021556"/>
          </a:xfrm>
        </p:spPr>
        <p:txBody>
          <a:bodyPr>
            <a:noAutofit/>
          </a:bodyPr>
          <a:lstStyle/>
          <a:p>
            <a:pPr algn="ctr"/>
            <a:r>
              <a:rPr lang="en-US" sz="7200" dirty="0" smtClean="0"/>
              <a:t>Real-time Updates</a:t>
            </a:r>
            <a:br>
              <a:rPr lang="en-US" sz="7200" dirty="0" smtClean="0"/>
            </a:br>
            <a:r>
              <a:rPr lang="en-US" sz="7200" dirty="0" smtClean="0"/>
              <a:t>and</a:t>
            </a:r>
            <a:br>
              <a:rPr lang="en-US" sz="7200" dirty="0" smtClean="0"/>
            </a:br>
            <a:r>
              <a:rPr lang="en-US" sz="7200" dirty="0" smtClean="0"/>
              <a:t>Push Notifications</a:t>
            </a:r>
            <a:endParaRPr lang="en-US" sz="7200" dirty="0"/>
          </a:p>
        </p:txBody>
      </p:sp>
    </p:spTree>
    <p:extLst>
      <p:ext uri="{BB962C8B-B14F-4D97-AF65-F5344CB8AC3E}">
        <p14:creationId xmlns:p14="http://schemas.microsoft.com/office/powerpoint/2010/main" val="188575125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a.abcnews.com/images/Business/ap_zuckerberg_kb_120514_w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56" y="554057"/>
            <a:ext cx="8775450" cy="37021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461155" y="4390534"/>
            <a:ext cx="6542202" cy="584776"/>
          </a:xfrm>
          <a:prstGeom prst="rect">
            <a:avLst/>
          </a:prstGeom>
          <a:noFill/>
        </p:spPr>
        <p:txBody>
          <a:bodyPr wrap="square" rtlCol="0">
            <a:spAutoFit/>
          </a:bodyPr>
          <a:lstStyle/>
          <a:p>
            <a:pPr algn="ctr"/>
            <a:r>
              <a:rPr lang="en-US" sz="3200" dirty="0" smtClean="0"/>
              <a:t>He exposed our secret to the world.</a:t>
            </a:r>
            <a:endParaRPr lang="en-US" sz="3200" dirty="0"/>
          </a:p>
        </p:txBody>
      </p:sp>
    </p:spTree>
    <p:extLst>
      <p:ext uri="{BB962C8B-B14F-4D97-AF65-F5344CB8AC3E}">
        <p14:creationId xmlns:p14="http://schemas.microsoft.com/office/powerpoint/2010/main" val="55689466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illions of more messages!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6395027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788833" y="2804684"/>
            <a:ext cx="2861747" cy="21655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 </a:t>
            </a:r>
            <a:r>
              <a:rPr lang="en-US" dirty="0" smtClean="0"/>
              <a:t>Cluster</a:t>
            </a:r>
            <a:endParaRPr lang="en-US" dirty="0" smtClean="0"/>
          </a:p>
        </p:txBody>
      </p:sp>
      <p:sp>
        <p:nvSpPr>
          <p:cNvPr id="4" name="Flowchart: Magnetic Disk 3"/>
          <p:cNvSpPr/>
          <p:nvPr/>
        </p:nvSpPr>
        <p:spPr>
          <a:xfrm>
            <a:off x="332786" y="3887483"/>
            <a:ext cx="1131221" cy="84062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a:t>
            </a:r>
            <a:endParaRPr lang="en-US" dirty="0"/>
          </a:p>
        </p:txBody>
      </p:sp>
      <p:cxnSp>
        <p:nvCxnSpPr>
          <p:cNvPr id="15" name="Elbow Connector 14"/>
          <p:cNvCxnSpPr>
            <a:stCxn id="2" idx="0"/>
            <a:endCxn id="26" idx="3"/>
          </p:cNvCxnSpPr>
          <p:nvPr/>
        </p:nvCxnSpPr>
        <p:spPr>
          <a:xfrm rot="16200000" flipV="1">
            <a:off x="3019745" y="604722"/>
            <a:ext cx="1815274" cy="2584650"/>
          </a:xfrm>
          <a:prstGeom prst="bentConnector2">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3"/>
          <a:stretch>
            <a:fillRect/>
          </a:stretch>
        </p:blipFill>
        <p:spPr>
          <a:xfrm>
            <a:off x="-3368" y="0"/>
            <a:ext cx="2638425" cy="1978819"/>
          </a:xfrm>
          <a:prstGeom prst="rect">
            <a:avLst/>
          </a:prstGeom>
        </p:spPr>
      </p:pic>
      <p:sp>
        <p:nvSpPr>
          <p:cNvPr id="48" name="TextBox 47"/>
          <p:cNvSpPr txBox="1"/>
          <p:nvPr/>
        </p:nvSpPr>
        <p:spPr>
          <a:xfrm>
            <a:off x="1659116" y="3068720"/>
            <a:ext cx="2205872" cy="369332"/>
          </a:xfrm>
          <a:prstGeom prst="rect">
            <a:avLst/>
          </a:prstGeom>
          <a:noFill/>
        </p:spPr>
        <p:txBody>
          <a:bodyPr wrap="square" rtlCol="0">
            <a:spAutoFit/>
          </a:bodyPr>
          <a:lstStyle/>
          <a:p>
            <a:pPr algn="ctr"/>
            <a:r>
              <a:rPr lang="en-US" dirty="0" smtClean="0"/>
              <a:t>Fetch Data</a:t>
            </a:r>
            <a:endParaRPr lang="en-US" dirty="0"/>
          </a:p>
        </p:txBody>
      </p:sp>
      <p:sp>
        <p:nvSpPr>
          <p:cNvPr id="49" name="TextBox 48"/>
          <p:cNvSpPr txBox="1"/>
          <p:nvPr/>
        </p:nvSpPr>
        <p:spPr>
          <a:xfrm>
            <a:off x="5056731" y="974583"/>
            <a:ext cx="3762865" cy="954107"/>
          </a:xfrm>
          <a:prstGeom prst="rect">
            <a:avLst/>
          </a:prstGeom>
          <a:noFill/>
        </p:spPr>
        <p:txBody>
          <a:bodyPr wrap="square" rtlCol="0">
            <a:spAutoFit/>
          </a:bodyPr>
          <a:lstStyle/>
          <a:p>
            <a:pPr algn="ctr"/>
            <a:r>
              <a:rPr lang="en-US" sz="2800" dirty="0" smtClean="0"/>
              <a:t>Services</a:t>
            </a:r>
          </a:p>
          <a:p>
            <a:pPr algn="ctr"/>
            <a:r>
              <a:rPr lang="en-US" sz="2800" dirty="0" smtClean="0"/>
              <a:t>Architecture</a:t>
            </a:r>
            <a:endParaRPr lang="en-US" sz="2800" dirty="0"/>
          </a:p>
        </p:txBody>
      </p:sp>
      <p:sp>
        <p:nvSpPr>
          <p:cNvPr id="3" name="Flowchart: Direct Access Storage 2"/>
          <p:cNvSpPr/>
          <p:nvPr/>
        </p:nvSpPr>
        <p:spPr>
          <a:xfrm>
            <a:off x="7258639" y="4249131"/>
            <a:ext cx="1611981" cy="72115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Cache</a:t>
            </a:r>
            <a:endParaRPr lang="en-US" dirty="0"/>
          </a:p>
        </p:txBody>
      </p:sp>
      <p:cxnSp>
        <p:nvCxnSpPr>
          <p:cNvPr id="12" name="Elbow Connector 11"/>
          <p:cNvCxnSpPr>
            <a:stCxn id="2" idx="3"/>
            <a:endCxn id="3" idx="0"/>
          </p:cNvCxnSpPr>
          <p:nvPr/>
        </p:nvCxnSpPr>
        <p:spPr>
          <a:xfrm>
            <a:off x="6650580" y="3887483"/>
            <a:ext cx="1414050" cy="361648"/>
          </a:xfrm>
          <a:prstGeom prst="bentConnector2">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2" idx="1"/>
            <a:endCxn id="4" idx="4"/>
          </p:cNvCxnSpPr>
          <p:nvPr/>
        </p:nvCxnSpPr>
        <p:spPr>
          <a:xfrm rot="10800000" flipV="1">
            <a:off x="1464007" y="3887483"/>
            <a:ext cx="2324826" cy="420314"/>
          </a:xfrm>
          <a:prstGeom prst="bentConnector3">
            <a:avLst>
              <a:gd name="adj1" fmla="val 50000"/>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4058561" y="4245868"/>
            <a:ext cx="998170" cy="617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REST </a:t>
            </a:r>
            <a:r>
              <a:rPr lang="en-US" dirty="0" smtClean="0"/>
              <a:t>API</a:t>
            </a:r>
            <a:endParaRPr lang="en-US" dirty="0" smtClean="0"/>
          </a:p>
        </p:txBody>
      </p:sp>
      <p:sp>
        <p:nvSpPr>
          <p:cNvPr id="28" name="TextBox 27"/>
          <p:cNvSpPr txBox="1"/>
          <p:nvPr/>
        </p:nvSpPr>
        <p:spPr>
          <a:xfrm>
            <a:off x="2095106" y="2072306"/>
            <a:ext cx="2580589" cy="369332"/>
          </a:xfrm>
          <a:prstGeom prst="rect">
            <a:avLst/>
          </a:prstGeom>
          <a:noFill/>
        </p:spPr>
        <p:txBody>
          <a:bodyPr wrap="square" rtlCol="0">
            <a:spAutoFit/>
          </a:bodyPr>
          <a:lstStyle/>
          <a:p>
            <a:pPr algn="ctr"/>
            <a:r>
              <a:rPr lang="en-US" dirty="0" smtClean="0"/>
              <a:t>Get curly braces (data)</a:t>
            </a:r>
            <a:endParaRPr lang="en-US" dirty="0"/>
          </a:p>
        </p:txBody>
      </p:sp>
    </p:spTree>
    <p:extLst>
      <p:ext uri="{BB962C8B-B14F-4D97-AF65-F5344CB8AC3E}">
        <p14:creationId xmlns:p14="http://schemas.microsoft.com/office/powerpoint/2010/main" val="351048807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472283" y="391869"/>
            <a:ext cx="1611983" cy="12341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 Server</a:t>
            </a:r>
          </a:p>
        </p:txBody>
      </p:sp>
      <p:sp>
        <p:nvSpPr>
          <p:cNvPr id="4" name="Flowchart: Magnetic Disk 3"/>
          <p:cNvSpPr/>
          <p:nvPr/>
        </p:nvSpPr>
        <p:spPr>
          <a:xfrm>
            <a:off x="922057" y="3429092"/>
            <a:ext cx="1131221" cy="84062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a:t>
            </a:r>
            <a:endParaRPr lang="en-US" dirty="0"/>
          </a:p>
        </p:txBody>
      </p:sp>
      <p:sp>
        <p:nvSpPr>
          <p:cNvPr id="20" name="TextBox 19"/>
          <p:cNvSpPr txBox="1"/>
          <p:nvPr/>
        </p:nvSpPr>
        <p:spPr>
          <a:xfrm>
            <a:off x="3531907" y="659495"/>
            <a:ext cx="2602586" cy="369332"/>
          </a:xfrm>
          <a:prstGeom prst="rect">
            <a:avLst/>
          </a:prstGeom>
          <a:noFill/>
        </p:spPr>
        <p:txBody>
          <a:bodyPr wrap="square" rtlCol="0">
            <a:spAutoFit/>
          </a:bodyPr>
          <a:lstStyle/>
          <a:p>
            <a:pPr algn="ctr"/>
            <a:r>
              <a:rPr lang="en-US" dirty="0" smtClean="0"/>
              <a:t>Get </a:t>
            </a:r>
            <a:r>
              <a:rPr lang="en-US" dirty="0"/>
              <a:t>a</a:t>
            </a:r>
            <a:r>
              <a:rPr lang="en-US" dirty="0" smtClean="0"/>
              <a:t>ngle brackets (html)</a:t>
            </a:r>
            <a:endParaRPr lang="en-US" dirty="0"/>
          </a:p>
        </p:txBody>
      </p:sp>
      <p:pic>
        <p:nvPicPr>
          <p:cNvPr id="26" name="Picture 25"/>
          <p:cNvPicPr>
            <a:picLocks noChangeAspect="1"/>
          </p:cNvPicPr>
          <p:nvPr/>
        </p:nvPicPr>
        <p:blipFill>
          <a:blip r:embed="rId3"/>
          <a:stretch>
            <a:fillRect/>
          </a:stretch>
        </p:blipFill>
        <p:spPr>
          <a:xfrm>
            <a:off x="-3368" y="0"/>
            <a:ext cx="2638425" cy="1978819"/>
          </a:xfrm>
          <a:prstGeom prst="rect">
            <a:avLst/>
          </a:prstGeom>
        </p:spPr>
      </p:pic>
      <p:sp>
        <p:nvSpPr>
          <p:cNvPr id="48" name="TextBox 47"/>
          <p:cNvSpPr txBox="1"/>
          <p:nvPr/>
        </p:nvSpPr>
        <p:spPr>
          <a:xfrm>
            <a:off x="1640532" y="2574639"/>
            <a:ext cx="2205872" cy="369332"/>
          </a:xfrm>
          <a:prstGeom prst="rect">
            <a:avLst/>
          </a:prstGeom>
          <a:noFill/>
        </p:spPr>
        <p:txBody>
          <a:bodyPr wrap="square" rtlCol="0">
            <a:spAutoFit/>
          </a:bodyPr>
          <a:lstStyle/>
          <a:p>
            <a:pPr algn="ctr"/>
            <a:r>
              <a:rPr lang="en-US" dirty="0" smtClean="0"/>
              <a:t>Fetch Data</a:t>
            </a:r>
            <a:endParaRPr lang="en-US" dirty="0"/>
          </a:p>
        </p:txBody>
      </p:sp>
      <p:sp>
        <p:nvSpPr>
          <p:cNvPr id="49" name="TextBox 48"/>
          <p:cNvSpPr txBox="1"/>
          <p:nvPr/>
        </p:nvSpPr>
        <p:spPr>
          <a:xfrm>
            <a:off x="2934880" y="1133461"/>
            <a:ext cx="3762865" cy="954107"/>
          </a:xfrm>
          <a:prstGeom prst="rect">
            <a:avLst/>
          </a:prstGeom>
          <a:noFill/>
        </p:spPr>
        <p:txBody>
          <a:bodyPr wrap="square" rtlCol="0">
            <a:spAutoFit/>
          </a:bodyPr>
          <a:lstStyle/>
          <a:p>
            <a:pPr algn="ctr"/>
            <a:r>
              <a:rPr lang="en-US" sz="2800" dirty="0" smtClean="0"/>
              <a:t>Queued Services</a:t>
            </a:r>
          </a:p>
          <a:p>
            <a:pPr algn="ctr"/>
            <a:r>
              <a:rPr lang="en-US" sz="2800" dirty="0" smtClean="0"/>
              <a:t>Architecture</a:t>
            </a:r>
            <a:endParaRPr lang="en-US" sz="2800" dirty="0"/>
          </a:p>
        </p:txBody>
      </p:sp>
      <p:sp>
        <p:nvSpPr>
          <p:cNvPr id="3" name="Flowchart: Direct Access Storage 2"/>
          <p:cNvSpPr/>
          <p:nvPr/>
        </p:nvSpPr>
        <p:spPr>
          <a:xfrm>
            <a:off x="7536093" y="3623424"/>
            <a:ext cx="1499494" cy="58301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Cache</a:t>
            </a:r>
            <a:endParaRPr lang="en-US" dirty="0"/>
          </a:p>
        </p:txBody>
      </p:sp>
      <p:cxnSp>
        <p:nvCxnSpPr>
          <p:cNvPr id="12" name="Elbow Connector 11"/>
          <p:cNvCxnSpPr>
            <a:stCxn id="13" idx="3"/>
            <a:endCxn id="3" idx="0"/>
          </p:cNvCxnSpPr>
          <p:nvPr/>
        </p:nvCxnSpPr>
        <p:spPr>
          <a:xfrm>
            <a:off x="5622302" y="2925721"/>
            <a:ext cx="2663539" cy="697703"/>
          </a:xfrm>
          <a:prstGeom prst="bentConnector2">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13" idx="1"/>
            <a:endCxn id="4" idx="1"/>
          </p:cNvCxnSpPr>
          <p:nvPr/>
        </p:nvCxnSpPr>
        <p:spPr>
          <a:xfrm rot="10800000" flipV="1">
            <a:off x="1487667" y="2925720"/>
            <a:ext cx="2556432" cy="503371"/>
          </a:xfrm>
          <a:prstGeom prst="bentConnector2">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4044099" y="2669896"/>
            <a:ext cx="1578202" cy="5116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REST API</a:t>
            </a:r>
          </a:p>
        </p:txBody>
      </p:sp>
      <p:cxnSp>
        <p:nvCxnSpPr>
          <p:cNvPr id="19" name="Elbow Connector 18"/>
          <p:cNvCxnSpPr>
            <a:stCxn id="13" idx="0"/>
            <a:endCxn id="26" idx="2"/>
          </p:cNvCxnSpPr>
          <p:nvPr/>
        </p:nvCxnSpPr>
        <p:spPr>
          <a:xfrm rot="16200000" flipV="1">
            <a:off x="2728985" y="565680"/>
            <a:ext cx="691077" cy="3517355"/>
          </a:xfrm>
          <a:prstGeom prst="bentConnector3">
            <a:avLst>
              <a:gd name="adj1" fmla="val 50000"/>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95106" y="1973324"/>
            <a:ext cx="2580589" cy="369332"/>
          </a:xfrm>
          <a:prstGeom prst="rect">
            <a:avLst/>
          </a:prstGeom>
          <a:noFill/>
        </p:spPr>
        <p:txBody>
          <a:bodyPr wrap="square" rtlCol="0">
            <a:spAutoFit/>
          </a:bodyPr>
          <a:lstStyle/>
          <a:p>
            <a:pPr algn="ctr"/>
            <a:r>
              <a:rPr lang="en-US" dirty="0" smtClean="0"/>
              <a:t>Get curly braces (data)</a:t>
            </a:r>
            <a:endParaRPr lang="en-US" dirty="0"/>
          </a:p>
        </p:txBody>
      </p:sp>
      <p:sp>
        <p:nvSpPr>
          <p:cNvPr id="21" name="Rounded Rectangle 20"/>
          <p:cNvSpPr/>
          <p:nvPr/>
        </p:nvSpPr>
        <p:spPr>
          <a:xfrm>
            <a:off x="4147795" y="4517265"/>
            <a:ext cx="1578202" cy="5116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Backend</a:t>
            </a:r>
            <a:r>
              <a:rPr lang="en-US" dirty="0" smtClean="0"/>
              <a:t/>
            </a:r>
            <a:br>
              <a:rPr lang="en-US" dirty="0" smtClean="0"/>
            </a:br>
            <a:r>
              <a:rPr lang="en-US" dirty="0" smtClean="0"/>
              <a:t>Service</a:t>
            </a:r>
          </a:p>
        </p:txBody>
      </p:sp>
      <p:sp>
        <p:nvSpPr>
          <p:cNvPr id="9" name="Flowchart: Direct Access Storage 8"/>
          <p:cNvSpPr/>
          <p:nvPr/>
        </p:nvSpPr>
        <p:spPr>
          <a:xfrm>
            <a:off x="2983977" y="3676182"/>
            <a:ext cx="1571915" cy="530258"/>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Queue</a:t>
            </a:r>
            <a:endParaRPr lang="en-US" sz="1600" dirty="0"/>
          </a:p>
        </p:txBody>
      </p:sp>
      <p:sp>
        <p:nvSpPr>
          <p:cNvPr id="22" name="Flowchart: Direct Access Storage 21"/>
          <p:cNvSpPr/>
          <p:nvPr/>
        </p:nvSpPr>
        <p:spPr>
          <a:xfrm>
            <a:off x="5033129" y="3669113"/>
            <a:ext cx="1775230" cy="530258"/>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Pub/Sub</a:t>
            </a:r>
            <a:endParaRPr lang="en-US" sz="1600" dirty="0"/>
          </a:p>
        </p:txBody>
      </p:sp>
      <p:cxnSp>
        <p:nvCxnSpPr>
          <p:cNvPr id="23" name="Elbow Connector 22"/>
          <p:cNvCxnSpPr>
            <a:stCxn id="13" idx="2"/>
            <a:endCxn id="22" idx="0"/>
          </p:cNvCxnSpPr>
          <p:nvPr/>
        </p:nvCxnSpPr>
        <p:spPr>
          <a:xfrm rot="16200000" flipH="1">
            <a:off x="5133189" y="2881557"/>
            <a:ext cx="487568" cy="1087544"/>
          </a:xfrm>
          <a:prstGeom prst="bentConnector3">
            <a:avLst>
              <a:gd name="adj1" fmla="val 50000"/>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3" idx="2"/>
            <a:endCxn id="9" idx="0"/>
          </p:cNvCxnSpPr>
          <p:nvPr/>
        </p:nvCxnSpPr>
        <p:spPr>
          <a:xfrm rot="5400000">
            <a:off x="4054249" y="2897231"/>
            <a:ext cx="494637" cy="1063266"/>
          </a:xfrm>
          <a:prstGeom prst="bentConnector3">
            <a:avLst>
              <a:gd name="adj1" fmla="val 50000"/>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6" idx="3"/>
            <a:endCxn id="2" idx="1"/>
          </p:cNvCxnSpPr>
          <p:nvPr/>
        </p:nvCxnSpPr>
        <p:spPr>
          <a:xfrm>
            <a:off x="2635057" y="989410"/>
            <a:ext cx="3837226" cy="19556"/>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 idx="2"/>
            <a:endCxn id="21" idx="3"/>
          </p:cNvCxnSpPr>
          <p:nvPr/>
        </p:nvCxnSpPr>
        <p:spPr>
          <a:xfrm rot="5400000">
            <a:off x="4928623" y="2423437"/>
            <a:ext cx="3147028" cy="1552277"/>
          </a:xfrm>
          <a:prstGeom prst="bentConnector2">
            <a:avLst/>
          </a:prstGeom>
          <a:ln w="571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9" idx="2"/>
            <a:endCxn id="21" idx="0"/>
          </p:cNvCxnSpPr>
          <p:nvPr/>
        </p:nvCxnSpPr>
        <p:spPr>
          <a:xfrm rot="16200000" flipH="1">
            <a:off x="4198002" y="3778371"/>
            <a:ext cx="310826" cy="1166962"/>
          </a:xfrm>
          <a:prstGeom prst="bentConnector3">
            <a:avLst>
              <a:gd name="adj1" fmla="val 50000"/>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22" idx="2"/>
            <a:endCxn id="21" idx="0"/>
          </p:cNvCxnSpPr>
          <p:nvPr/>
        </p:nvCxnSpPr>
        <p:spPr>
          <a:xfrm rot="5400000">
            <a:off x="5269874" y="3866394"/>
            <a:ext cx="317894" cy="983848"/>
          </a:xfrm>
          <a:prstGeom prst="bentConnector3">
            <a:avLst>
              <a:gd name="adj1" fmla="val 50000"/>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13" idx="1"/>
            <a:endCxn id="21" idx="1"/>
          </p:cNvCxnSpPr>
          <p:nvPr/>
        </p:nvCxnSpPr>
        <p:spPr>
          <a:xfrm rot="10800000" flipH="1" flipV="1">
            <a:off x="4044099" y="2925721"/>
            <a:ext cx="103696" cy="1847369"/>
          </a:xfrm>
          <a:prstGeom prst="bentConnector3">
            <a:avLst>
              <a:gd name="adj1" fmla="val -1293168"/>
            </a:avLst>
          </a:prstGeom>
          <a:ln w="571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3" idx="2"/>
            <a:endCxn id="21" idx="3"/>
          </p:cNvCxnSpPr>
          <p:nvPr/>
        </p:nvCxnSpPr>
        <p:spPr>
          <a:xfrm rot="5400000">
            <a:off x="6722595" y="3209843"/>
            <a:ext cx="566650" cy="2559843"/>
          </a:xfrm>
          <a:prstGeom prst="bentConnector2">
            <a:avLst/>
          </a:prstGeom>
          <a:ln w="571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4" idx="3"/>
            <a:endCxn id="21" idx="1"/>
          </p:cNvCxnSpPr>
          <p:nvPr/>
        </p:nvCxnSpPr>
        <p:spPr>
          <a:xfrm rot="16200000" flipH="1">
            <a:off x="2566047" y="3191340"/>
            <a:ext cx="503371" cy="2660128"/>
          </a:xfrm>
          <a:prstGeom prst="bentConnector2">
            <a:avLst/>
          </a:prstGeom>
          <a:ln w="57150">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280325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Too hard to trouble shoot, complex deployments and too many dependencies!</a:t>
            </a:r>
            <a:endParaRPr lang="en-US" dirty="0"/>
          </a:p>
        </p:txBody>
      </p:sp>
      <p:sp>
        <p:nvSpPr>
          <p:cNvPr id="3" name="Text Placeholder 2"/>
          <p:cNvSpPr>
            <a:spLocks noGrp="1"/>
          </p:cNvSpPr>
          <p:nvPr>
            <p:ph type="body" idx="1"/>
          </p:nvPr>
        </p:nvSpPr>
        <p:spPr/>
        <p:txBody>
          <a:bodyPr/>
          <a:lstStyle/>
          <a:p>
            <a:r>
              <a:rPr lang="en-US" dirty="0" smtClean="0"/>
              <a:t>QUEUED SERVICES ARCHITECTURES</a:t>
            </a:r>
            <a:endParaRPr lang="en-US" dirty="0"/>
          </a:p>
        </p:txBody>
      </p:sp>
    </p:spTree>
    <p:extLst>
      <p:ext uri="{BB962C8B-B14F-4D97-AF65-F5344CB8AC3E}">
        <p14:creationId xmlns:p14="http://schemas.microsoft.com/office/powerpoint/2010/main" val="195231920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 Same Side Corner Rectangle 5"/>
          <p:cNvSpPr/>
          <p:nvPr/>
        </p:nvSpPr>
        <p:spPr>
          <a:xfrm>
            <a:off x="2635057" y="201083"/>
            <a:ext cx="6508943" cy="4942417"/>
          </a:xfrm>
          <a:prstGeom prst="round2Same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Rounded Rectangle 1"/>
          <p:cNvSpPr/>
          <p:nvPr/>
        </p:nvSpPr>
        <p:spPr>
          <a:xfrm>
            <a:off x="6631028" y="391869"/>
            <a:ext cx="1611983" cy="12341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 Server</a:t>
            </a:r>
          </a:p>
        </p:txBody>
      </p:sp>
      <p:sp>
        <p:nvSpPr>
          <p:cNvPr id="4" name="Flowchart: Magnetic Disk 3"/>
          <p:cNvSpPr/>
          <p:nvPr/>
        </p:nvSpPr>
        <p:spPr>
          <a:xfrm>
            <a:off x="922057" y="3429092"/>
            <a:ext cx="1131221" cy="84062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a:t>
            </a:r>
            <a:endParaRPr lang="en-US" dirty="0"/>
          </a:p>
        </p:txBody>
      </p:sp>
      <p:sp>
        <p:nvSpPr>
          <p:cNvPr id="20" name="TextBox 19"/>
          <p:cNvSpPr txBox="1"/>
          <p:nvPr/>
        </p:nvSpPr>
        <p:spPr>
          <a:xfrm>
            <a:off x="3531907" y="659495"/>
            <a:ext cx="2602586" cy="369332"/>
          </a:xfrm>
          <a:prstGeom prst="rect">
            <a:avLst/>
          </a:prstGeom>
          <a:noFill/>
        </p:spPr>
        <p:txBody>
          <a:bodyPr wrap="square" rtlCol="0">
            <a:spAutoFit/>
          </a:bodyPr>
          <a:lstStyle/>
          <a:p>
            <a:pPr algn="ctr"/>
            <a:r>
              <a:rPr lang="en-US" dirty="0" smtClean="0"/>
              <a:t>Get </a:t>
            </a:r>
            <a:r>
              <a:rPr lang="en-US" dirty="0"/>
              <a:t>a</a:t>
            </a:r>
            <a:r>
              <a:rPr lang="en-US" dirty="0" smtClean="0"/>
              <a:t>ngle brackets (html)</a:t>
            </a:r>
            <a:endParaRPr lang="en-US" dirty="0"/>
          </a:p>
        </p:txBody>
      </p:sp>
      <p:pic>
        <p:nvPicPr>
          <p:cNvPr id="26" name="Picture 25"/>
          <p:cNvPicPr>
            <a:picLocks noChangeAspect="1"/>
          </p:cNvPicPr>
          <p:nvPr/>
        </p:nvPicPr>
        <p:blipFill>
          <a:blip r:embed="rId3"/>
          <a:stretch>
            <a:fillRect/>
          </a:stretch>
        </p:blipFill>
        <p:spPr>
          <a:xfrm>
            <a:off x="-3368" y="0"/>
            <a:ext cx="2638425" cy="1978819"/>
          </a:xfrm>
          <a:prstGeom prst="rect">
            <a:avLst/>
          </a:prstGeom>
        </p:spPr>
      </p:pic>
      <p:sp>
        <p:nvSpPr>
          <p:cNvPr id="48" name="TextBox 47"/>
          <p:cNvSpPr txBox="1"/>
          <p:nvPr/>
        </p:nvSpPr>
        <p:spPr>
          <a:xfrm>
            <a:off x="1640532" y="2574639"/>
            <a:ext cx="2205872" cy="369332"/>
          </a:xfrm>
          <a:prstGeom prst="rect">
            <a:avLst/>
          </a:prstGeom>
          <a:noFill/>
        </p:spPr>
        <p:txBody>
          <a:bodyPr wrap="square" rtlCol="0">
            <a:spAutoFit/>
          </a:bodyPr>
          <a:lstStyle/>
          <a:p>
            <a:pPr algn="ctr"/>
            <a:r>
              <a:rPr lang="en-US" dirty="0" smtClean="0"/>
              <a:t>Fetch Data</a:t>
            </a:r>
            <a:endParaRPr lang="en-US" dirty="0"/>
          </a:p>
        </p:txBody>
      </p:sp>
      <p:sp>
        <p:nvSpPr>
          <p:cNvPr id="49" name="TextBox 48"/>
          <p:cNvSpPr txBox="1"/>
          <p:nvPr/>
        </p:nvSpPr>
        <p:spPr>
          <a:xfrm>
            <a:off x="2934880" y="879469"/>
            <a:ext cx="3762865" cy="1200329"/>
          </a:xfrm>
          <a:prstGeom prst="rect">
            <a:avLst/>
          </a:prstGeom>
          <a:noFill/>
        </p:spPr>
        <p:txBody>
          <a:bodyPr wrap="square" rtlCol="0">
            <a:spAutoFit/>
          </a:bodyPr>
          <a:lstStyle/>
          <a:p>
            <a:pPr algn="ctr"/>
            <a:r>
              <a:rPr lang="en-US" sz="7200" dirty="0" smtClean="0"/>
              <a:t>ERLANG</a:t>
            </a:r>
            <a:endParaRPr lang="en-US" sz="7200" dirty="0"/>
          </a:p>
        </p:txBody>
      </p:sp>
      <p:sp>
        <p:nvSpPr>
          <p:cNvPr id="3" name="Flowchart: Direct Access Storage 2"/>
          <p:cNvSpPr/>
          <p:nvPr/>
        </p:nvSpPr>
        <p:spPr>
          <a:xfrm>
            <a:off x="7536093" y="3623424"/>
            <a:ext cx="1499494" cy="58301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Cache</a:t>
            </a:r>
            <a:endParaRPr lang="en-US" dirty="0"/>
          </a:p>
        </p:txBody>
      </p:sp>
      <p:cxnSp>
        <p:nvCxnSpPr>
          <p:cNvPr id="12" name="Elbow Connector 11"/>
          <p:cNvCxnSpPr>
            <a:stCxn id="13" idx="3"/>
            <a:endCxn id="3" idx="0"/>
          </p:cNvCxnSpPr>
          <p:nvPr/>
        </p:nvCxnSpPr>
        <p:spPr>
          <a:xfrm>
            <a:off x="5622302" y="2925721"/>
            <a:ext cx="2663539" cy="697703"/>
          </a:xfrm>
          <a:prstGeom prst="bentConnector2">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13" idx="1"/>
            <a:endCxn id="4" idx="1"/>
          </p:cNvCxnSpPr>
          <p:nvPr/>
        </p:nvCxnSpPr>
        <p:spPr>
          <a:xfrm rot="10800000" flipV="1">
            <a:off x="1487667" y="2925720"/>
            <a:ext cx="2556432" cy="503371"/>
          </a:xfrm>
          <a:prstGeom prst="bentConnector2">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4044099" y="2669896"/>
            <a:ext cx="1578202" cy="5116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REST API</a:t>
            </a:r>
          </a:p>
        </p:txBody>
      </p:sp>
      <p:cxnSp>
        <p:nvCxnSpPr>
          <p:cNvPr id="19" name="Elbow Connector 18"/>
          <p:cNvCxnSpPr>
            <a:stCxn id="13" idx="0"/>
            <a:endCxn id="26" idx="2"/>
          </p:cNvCxnSpPr>
          <p:nvPr/>
        </p:nvCxnSpPr>
        <p:spPr>
          <a:xfrm rot="16200000" flipV="1">
            <a:off x="2728985" y="565680"/>
            <a:ext cx="691077" cy="3517355"/>
          </a:xfrm>
          <a:prstGeom prst="bentConnector3">
            <a:avLst>
              <a:gd name="adj1" fmla="val 50000"/>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95106" y="1973324"/>
            <a:ext cx="2580589" cy="369332"/>
          </a:xfrm>
          <a:prstGeom prst="rect">
            <a:avLst/>
          </a:prstGeom>
          <a:noFill/>
        </p:spPr>
        <p:txBody>
          <a:bodyPr wrap="square" rtlCol="0">
            <a:spAutoFit/>
          </a:bodyPr>
          <a:lstStyle/>
          <a:p>
            <a:pPr algn="ctr"/>
            <a:r>
              <a:rPr lang="en-US" dirty="0" smtClean="0"/>
              <a:t>Get curly braces (data)</a:t>
            </a:r>
            <a:endParaRPr lang="en-US" dirty="0"/>
          </a:p>
        </p:txBody>
      </p:sp>
      <p:sp>
        <p:nvSpPr>
          <p:cNvPr id="21" name="Rounded Rectangle 20"/>
          <p:cNvSpPr/>
          <p:nvPr/>
        </p:nvSpPr>
        <p:spPr>
          <a:xfrm>
            <a:off x="4147795" y="4517265"/>
            <a:ext cx="1578202" cy="5116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Backend</a:t>
            </a:r>
            <a:r>
              <a:rPr lang="en-US" dirty="0" smtClean="0"/>
              <a:t/>
            </a:r>
            <a:br>
              <a:rPr lang="en-US" dirty="0" smtClean="0"/>
            </a:br>
            <a:r>
              <a:rPr lang="en-US" dirty="0" smtClean="0"/>
              <a:t>Service</a:t>
            </a:r>
          </a:p>
        </p:txBody>
      </p:sp>
      <p:sp>
        <p:nvSpPr>
          <p:cNvPr id="9" name="Flowchart: Direct Access Storage 8"/>
          <p:cNvSpPr/>
          <p:nvPr/>
        </p:nvSpPr>
        <p:spPr>
          <a:xfrm>
            <a:off x="2983977" y="3676182"/>
            <a:ext cx="1571915" cy="530258"/>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Queue</a:t>
            </a:r>
            <a:endParaRPr lang="en-US" sz="1600" dirty="0"/>
          </a:p>
        </p:txBody>
      </p:sp>
      <p:sp>
        <p:nvSpPr>
          <p:cNvPr id="22" name="Flowchart: Direct Access Storage 21"/>
          <p:cNvSpPr/>
          <p:nvPr/>
        </p:nvSpPr>
        <p:spPr>
          <a:xfrm>
            <a:off x="5033129" y="3669113"/>
            <a:ext cx="1775230" cy="530258"/>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Pub/Sub</a:t>
            </a:r>
            <a:endParaRPr lang="en-US" sz="1600" dirty="0"/>
          </a:p>
        </p:txBody>
      </p:sp>
      <p:cxnSp>
        <p:nvCxnSpPr>
          <p:cNvPr id="23" name="Elbow Connector 22"/>
          <p:cNvCxnSpPr>
            <a:stCxn id="13" idx="2"/>
            <a:endCxn id="22" idx="0"/>
          </p:cNvCxnSpPr>
          <p:nvPr/>
        </p:nvCxnSpPr>
        <p:spPr>
          <a:xfrm rot="16200000" flipH="1">
            <a:off x="5133189" y="2881557"/>
            <a:ext cx="487568" cy="1087544"/>
          </a:xfrm>
          <a:prstGeom prst="bentConnector3">
            <a:avLst>
              <a:gd name="adj1" fmla="val 50000"/>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3" idx="2"/>
            <a:endCxn id="9" idx="0"/>
          </p:cNvCxnSpPr>
          <p:nvPr/>
        </p:nvCxnSpPr>
        <p:spPr>
          <a:xfrm rot="5400000">
            <a:off x="4054249" y="2897231"/>
            <a:ext cx="494637" cy="1063266"/>
          </a:xfrm>
          <a:prstGeom prst="bentConnector3">
            <a:avLst>
              <a:gd name="adj1" fmla="val 50000"/>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6" idx="3"/>
            <a:endCxn id="2" idx="1"/>
          </p:cNvCxnSpPr>
          <p:nvPr/>
        </p:nvCxnSpPr>
        <p:spPr>
          <a:xfrm>
            <a:off x="2635057" y="989410"/>
            <a:ext cx="3995971" cy="19556"/>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 idx="2"/>
            <a:endCxn id="21" idx="3"/>
          </p:cNvCxnSpPr>
          <p:nvPr/>
        </p:nvCxnSpPr>
        <p:spPr>
          <a:xfrm rot="5400000">
            <a:off x="5007995" y="2344065"/>
            <a:ext cx="3147028" cy="1711023"/>
          </a:xfrm>
          <a:prstGeom prst="bentConnector2">
            <a:avLst/>
          </a:prstGeom>
          <a:ln w="571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9" idx="2"/>
            <a:endCxn id="21" idx="0"/>
          </p:cNvCxnSpPr>
          <p:nvPr/>
        </p:nvCxnSpPr>
        <p:spPr>
          <a:xfrm rot="16200000" flipH="1">
            <a:off x="4198002" y="3778371"/>
            <a:ext cx="310826" cy="1166962"/>
          </a:xfrm>
          <a:prstGeom prst="bentConnector3">
            <a:avLst>
              <a:gd name="adj1" fmla="val 50000"/>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22" idx="2"/>
            <a:endCxn id="21" idx="0"/>
          </p:cNvCxnSpPr>
          <p:nvPr/>
        </p:nvCxnSpPr>
        <p:spPr>
          <a:xfrm rot="5400000">
            <a:off x="5269874" y="3866394"/>
            <a:ext cx="317894" cy="983848"/>
          </a:xfrm>
          <a:prstGeom prst="bentConnector3">
            <a:avLst>
              <a:gd name="adj1" fmla="val 50000"/>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13" idx="1"/>
            <a:endCxn id="21" idx="1"/>
          </p:cNvCxnSpPr>
          <p:nvPr/>
        </p:nvCxnSpPr>
        <p:spPr>
          <a:xfrm rot="10800000" flipH="1" flipV="1">
            <a:off x="4044099" y="2925721"/>
            <a:ext cx="103696" cy="1847369"/>
          </a:xfrm>
          <a:prstGeom prst="bentConnector3">
            <a:avLst>
              <a:gd name="adj1" fmla="val -1293168"/>
            </a:avLst>
          </a:prstGeom>
          <a:ln w="571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3" idx="2"/>
            <a:endCxn id="21" idx="3"/>
          </p:cNvCxnSpPr>
          <p:nvPr/>
        </p:nvCxnSpPr>
        <p:spPr>
          <a:xfrm rot="5400000">
            <a:off x="6722595" y="3209843"/>
            <a:ext cx="566650" cy="2559843"/>
          </a:xfrm>
          <a:prstGeom prst="bentConnector2">
            <a:avLst/>
          </a:prstGeom>
          <a:ln w="571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4" idx="3"/>
            <a:endCxn id="21" idx="1"/>
          </p:cNvCxnSpPr>
          <p:nvPr/>
        </p:nvCxnSpPr>
        <p:spPr>
          <a:xfrm rot="16200000" flipH="1">
            <a:off x="2566047" y="3191340"/>
            <a:ext cx="503371" cy="2660128"/>
          </a:xfrm>
          <a:prstGeom prst="bentConnector2">
            <a:avLst/>
          </a:prstGeom>
          <a:ln w="57150">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985736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Erlang in a tweet	</a:t>
            </a:r>
            <a:endParaRPr lang="en-US" dirty="0"/>
          </a:p>
        </p:txBody>
      </p:sp>
      <p:sp>
        <p:nvSpPr>
          <p:cNvPr id="3" name="Text Placeholder 2"/>
          <p:cNvSpPr>
            <a:spLocks noGrp="1"/>
          </p:cNvSpPr>
          <p:nvPr>
            <p:ph type="body" idx="1"/>
          </p:nvPr>
        </p:nvSpPr>
        <p:spPr/>
        <p:txBody>
          <a:bodyPr/>
          <a:lstStyle/>
          <a:p>
            <a:r>
              <a:rPr lang="en-US" dirty="0" smtClean="0"/>
              <a:t>Erlang: a battle-hardened, X-platform, functional language that makes writing </a:t>
            </a:r>
            <a:r>
              <a:rPr lang="en-US" b="1" dirty="0" smtClean="0"/>
              <a:t>reliable, concurrent, distributed </a:t>
            </a:r>
            <a:r>
              <a:rPr lang="en-US" dirty="0" smtClean="0"/>
              <a:t>systems a joy. </a:t>
            </a:r>
            <a:endParaRPr lang="en-US" dirty="0"/>
          </a:p>
        </p:txBody>
      </p:sp>
    </p:spTree>
    <p:extLst>
      <p:ext uri="{BB962C8B-B14F-4D97-AF65-F5344CB8AC3E}">
        <p14:creationId xmlns:p14="http://schemas.microsoft.com/office/powerpoint/2010/main" val="423330500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Erlang is Used</a:t>
            </a:r>
            <a:endParaRPr lang="en-US" dirty="0"/>
          </a:p>
        </p:txBody>
      </p:sp>
      <p:sp>
        <p:nvSpPr>
          <p:cNvPr id="3" name="Content Placeholder 2"/>
          <p:cNvSpPr>
            <a:spLocks noGrp="1"/>
          </p:cNvSpPr>
          <p:nvPr>
            <p:ph idx="1"/>
          </p:nvPr>
        </p:nvSpPr>
        <p:spPr/>
        <p:txBody>
          <a:bodyPr/>
          <a:lstStyle/>
          <a:p>
            <a:r>
              <a:rPr lang="en-US" dirty="0" smtClean="0"/>
              <a:t>Automotive, </a:t>
            </a:r>
            <a:r>
              <a:rPr lang="en-US" dirty="0" smtClean="0"/>
              <a:t>Gaming, Finance, </a:t>
            </a:r>
            <a:r>
              <a:rPr lang="en-US" dirty="0" smtClean="0"/>
              <a:t>Robots, Cars, Drone software (updates drone while flying), Health Care, Infrastructure, Social </a:t>
            </a:r>
            <a:r>
              <a:rPr lang="en-US" dirty="0" smtClean="0"/>
              <a:t>Networks, Media </a:t>
            </a:r>
            <a:r>
              <a:rPr lang="en-US" dirty="0" smtClean="0"/>
              <a:t>(Huffington Post, Boston Globe), Messaging</a:t>
            </a:r>
            <a:endParaRPr lang="en-US" dirty="0"/>
          </a:p>
        </p:txBody>
      </p:sp>
    </p:spTree>
    <p:extLst>
      <p:ext uri="{BB962C8B-B14F-4D97-AF65-F5344CB8AC3E}">
        <p14:creationId xmlns:p14="http://schemas.microsoft.com/office/powerpoint/2010/main" val="268640414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FEW ERLANG USE CASES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8639808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505280"/>
            <a:ext cx="9144000" cy="1835578"/>
          </a:xfrm>
          <a:prstGeom prst="rect">
            <a:avLst/>
          </a:prstGeom>
        </p:spPr>
      </p:pic>
      <p:sp>
        <p:nvSpPr>
          <p:cNvPr id="5" name="TextBox 4"/>
          <p:cNvSpPr txBox="1"/>
          <p:nvPr/>
        </p:nvSpPr>
        <p:spPr>
          <a:xfrm>
            <a:off x="3090333" y="963083"/>
            <a:ext cx="2972388" cy="830997"/>
          </a:xfrm>
          <a:prstGeom prst="rect">
            <a:avLst/>
          </a:prstGeom>
          <a:noFill/>
        </p:spPr>
        <p:txBody>
          <a:bodyPr wrap="none" rtlCol="0">
            <a:spAutoFit/>
          </a:bodyPr>
          <a:lstStyle/>
          <a:p>
            <a:pPr algn="ctr"/>
            <a:r>
              <a:rPr lang="en-US" sz="4800" dirty="0" smtClean="0"/>
              <a:t>Thank you!</a:t>
            </a:r>
            <a:endParaRPr lang="en-US" sz="4800" dirty="0"/>
          </a:p>
        </p:txBody>
      </p:sp>
    </p:spTree>
    <p:extLst>
      <p:ext uri="{BB962C8B-B14F-4D97-AF65-F5344CB8AC3E}">
        <p14:creationId xmlns:p14="http://schemas.microsoft.com/office/powerpoint/2010/main" val="308107383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115985"/>
            <a:ext cx="9144000" cy="3234474"/>
          </a:xfrm>
          <a:prstGeom prst="rect">
            <a:avLst/>
          </a:prstGeom>
        </p:spPr>
      </p:pic>
      <p:sp>
        <p:nvSpPr>
          <p:cNvPr id="4" name="Title 3"/>
          <p:cNvSpPr>
            <a:spLocks noGrp="1"/>
          </p:cNvSpPr>
          <p:nvPr>
            <p:ph type="title"/>
          </p:nvPr>
        </p:nvSpPr>
        <p:spPr/>
        <p:txBody>
          <a:bodyPr/>
          <a:lstStyle/>
          <a:p>
            <a:r>
              <a:rPr lang="en-US" dirty="0" smtClean="0"/>
              <a:t>$19 Billion</a:t>
            </a:r>
            <a:endParaRPr lang="en-US" dirty="0"/>
          </a:p>
        </p:txBody>
      </p:sp>
    </p:spTree>
    <p:extLst>
      <p:ext uri="{BB962C8B-B14F-4D97-AF65-F5344CB8AC3E}">
        <p14:creationId xmlns:p14="http://schemas.microsoft.com/office/powerpoint/2010/main" val="315338881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42022" y="1095917"/>
            <a:ext cx="3488455" cy="923330"/>
          </a:xfrm>
          <a:prstGeom prst="rect">
            <a:avLst/>
          </a:prstGeom>
        </p:spPr>
        <p:txBody>
          <a:bodyPr wrap="none">
            <a:spAutoFit/>
          </a:bodyPr>
          <a:lstStyle/>
          <a:p>
            <a:pPr algn="ctr"/>
            <a:r>
              <a:rPr lang="nb-NO" i="1" dirty="0" smtClean="0"/>
              <a:t>(</a:t>
            </a:r>
            <a:r>
              <a:rPr lang="nb-NO" i="1" dirty="0" err="1" smtClean="0"/>
              <a:t>Sept</a:t>
            </a:r>
            <a:r>
              <a:rPr lang="nb-NO" i="1" dirty="0" smtClean="0"/>
              <a:t> 23rd, 2011)</a:t>
            </a:r>
          </a:p>
          <a:p>
            <a:endParaRPr lang="nb-NO" dirty="0" smtClean="0"/>
          </a:p>
          <a:p>
            <a:r>
              <a:rPr lang="nb-NO" dirty="0" smtClean="0"/>
              <a:t>$ </a:t>
            </a:r>
            <a:r>
              <a:rPr lang="nb-NO" dirty="0" err="1"/>
              <a:t>netstat</a:t>
            </a:r>
            <a:r>
              <a:rPr lang="nb-NO" dirty="0"/>
              <a:t> -an | grep -c EST </a:t>
            </a:r>
            <a:r>
              <a:rPr lang="nb-NO" dirty="0" smtClean="0"/>
              <a:t>1016313</a:t>
            </a:r>
            <a:endParaRPr lang="en-US" dirty="0"/>
          </a:p>
        </p:txBody>
      </p:sp>
      <p:pic>
        <p:nvPicPr>
          <p:cNvPr id="5" name="Picture 4"/>
          <p:cNvPicPr>
            <a:picLocks noChangeAspect="1"/>
          </p:cNvPicPr>
          <p:nvPr/>
        </p:nvPicPr>
        <p:blipFill>
          <a:blip r:embed="rId3"/>
          <a:stretch>
            <a:fillRect/>
          </a:stretch>
        </p:blipFill>
        <p:spPr>
          <a:xfrm>
            <a:off x="2423583" y="3486835"/>
            <a:ext cx="3835400" cy="1193800"/>
          </a:xfrm>
          <a:prstGeom prst="rect">
            <a:avLst/>
          </a:prstGeom>
        </p:spPr>
      </p:pic>
      <p:sp>
        <p:nvSpPr>
          <p:cNvPr id="6" name="Rectangle 5"/>
          <p:cNvSpPr/>
          <p:nvPr/>
        </p:nvSpPr>
        <p:spPr>
          <a:xfrm>
            <a:off x="2423583" y="1884918"/>
            <a:ext cx="3921266" cy="1200329"/>
          </a:xfrm>
          <a:prstGeom prst="rect">
            <a:avLst/>
          </a:prstGeom>
        </p:spPr>
        <p:txBody>
          <a:bodyPr wrap="none">
            <a:spAutoFit/>
          </a:bodyPr>
          <a:lstStyle/>
          <a:p>
            <a:r>
              <a:rPr lang="nb-NO" sz="7200" dirty="0" smtClean="0"/>
              <a:t>1,016,313</a:t>
            </a:r>
            <a:endParaRPr lang="en-US" sz="7200" dirty="0"/>
          </a:p>
        </p:txBody>
      </p:sp>
    </p:spTree>
    <p:extLst>
      <p:ext uri="{BB962C8B-B14F-4D97-AF65-F5344CB8AC3E}">
        <p14:creationId xmlns:p14="http://schemas.microsoft.com/office/powerpoint/2010/main" val="90181263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2976" y="1095917"/>
            <a:ext cx="7666545" cy="923330"/>
          </a:xfrm>
          <a:prstGeom prst="rect">
            <a:avLst/>
          </a:prstGeom>
        </p:spPr>
        <p:txBody>
          <a:bodyPr wrap="none">
            <a:spAutoFit/>
          </a:bodyPr>
          <a:lstStyle/>
          <a:p>
            <a:pPr algn="ctr"/>
            <a:r>
              <a:rPr lang="nb-NO" i="1" dirty="0" smtClean="0"/>
              <a:t>(Jan 6th, 2012)</a:t>
            </a:r>
          </a:p>
          <a:p>
            <a:pPr algn="ctr"/>
            <a:endParaRPr lang="nb-NO" i="1" dirty="0" smtClean="0"/>
          </a:p>
          <a:p>
            <a:r>
              <a:rPr lang="en-US" dirty="0"/>
              <a:t>jkb@c123$ </a:t>
            </a:r>
            <a:r>
              <a:rPr lang="en-US" dirty="0" err="1"/>
              <a:t>sysctl</a:t>
            </a:r>
            <a:r>
              <a:rPr lang="en-US" dirty="0"/>
              <a:t> </a:t>
            </a:r>
            <a:r>
              <a:rPr lang="en-US" dirty="0" err="1"/>
              <a:t>kern.ipc.numopensockets</a:t>
            </a:r>
            <a:r>
              <a:rPr lang="en-US" dirty="0"/>
              <a:t> </a:t>
            </a:r>
            <a:r>
              <a:rPr lang="en-US" dirty="0" err="1"/>
              <a:t>kern.ipc.numopensockets</a:t>
            </a:r>
            <a:r>
              <a:rPr lang="en-US" dirty="0"/>
              <a:t>: 2277845</a:t>
            </a:r>
            <a:endParaRPr lang="nb-NO" dirty="0" smtClean="0"/>
          </a:p>
        </p:txBody>
      </p:sp>
      <p:pic>
        <p:nvPicPr>
          <p:cNvPr id="5" name="Picture 4"/>
          <p:cNvPicPr>
            <a:picLocks noChangeAspect="1"/>
          </p:cNvPicPr>
          <p:nvPr/>
        </p:nvPicPr>
        <p:blipFill>
          <a:blip r:embed="rId3"/>
          <a:stretch>
            <a:fillRect/>
          </a:stretch>
        </p:blipFill>
        <p:spPr>
          <a:xfrm>
            <a:off x="2423583" y="3486835"/>
            <a:ext cx="3835400" cy="1193800"/>
          </a:xfrm>
          <a:prstGeom prst="rect">
            <a:avLst/>
          </a:prstGeom>
        </p:spPr>
      </p:pic>
      <p:sp>
        <p:nvSpPr>
          <p:cNvPr id="6" name="Rectangle 5"/>
          <p:cNvSpPr/>
          <p:nvPr/>
        </p:nvSpPr>
        <p:spPr>
          <a:xfrm>
            <a:off x="2423583" y="1884918"/>
            <a:ext cx="3921266" cy="1200329"/>
          </a:xfrm>
          <a:prstGeom prst="rect">
            <a:avLst/>
          </a:prstGeom>
        </p:spPr>
        <p:txBody>
          <a:bodyPr wrap="none">
            <a:spAutoFit/>
          </a:bodyPr>
          <a:lstStyle/>
          <a:p>
            <a:r>
              <a:rPr lang="nb-NO" sz="7200" dirty="0" smtClean="0"/>
              <a:t>2,227,845</a:t>
            </a:r>
            <a:endParaRPr lang="en-US" sz="7200" dirty="0"/>
          </a:p>
        </p:txBody>
      </p:sp>
    </p:spTree>
    <p:extLst>
      <p:ext uri="{BB962C8B-B14F-4D97-AF65-F5344CB8AC3E}">
        <p14:creationId xmlns:p14="http://schemas.microsoft.com/office/powerpoint/2010/main" val="351110120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423583" y="3486835"/>
            <a:ext cx="3835400" cy="1193800"/>
          </a:xfrm>
          <a:prstGeom prst="rect">
            <a:avLst/>
          </a:prstGeom>
        </p:spPr>
      </p:pic>
      <p:sp>
        <p:nvSpPr>
          <p:cNvPr id="2" name="Rectangle 1"/>
          <p:cNvSpPr/>
          <p:nvPr/>
        </p:nvSpPr>
        <p:spPr>
          <a:xfrm>
            <a:off x="507999" y="116417"/>
            <a:ext cx="8519583" cy="3477875"/>
          </a:xfrm>
          <a:prstGeom prst="rect">
            <a:avLst/>
          </a:prstGeom>
        </p:spPr>
        <p:txBody>
          <a:bodyPr wrap="square">
            <a:spAutoFit/>
          </a:bodyPr>
          <a:lstStyle/>
          <a:p>
            <a:r>
              <a:rPr lang="en-US" sz="4400" dirty="0">
                <a:solidFill>
                  <a:schemeClr val="accent3"/>
                </a:solidFill>
              </a:rPr>
              <a:t>CPU:</a:t>
            </a:r>
            <a:r>
              <a:rPr lang="en-US" sz="4400" dirty="0"/>
              <a:t> 37.9% user,  0.0% nice, 13.6% system,  6.6% interrupt, 41.9% idle </a:t>
            </a:r>
            <a:r>
              <a:rPr lang="en-US" sz="4400" dirty="0" err="1">
                <a:solidFill>
                  <a:srgbClr val="9BBB59"/>
                </a:solidFill>
              </a:rPr>
              <a:t>Mem</a:t>
            </a:r>
            <a:r>
              <a:rPr lang="en-US" sz="4400" dirty="0">
                <a:solidFill>
                  <a:srgbClr val="9BBB59"/>
                </a:solidFill>
              </a:rPr>
              <a:t>: </a:t>
            </a:r>
            <a:r>
              <a:rPr lang="en-US" sz="4400" dirty="0"/>
              <a:t>35G Active, 14G </a:t>
            </a:r>
            <a:r>
              <a:rPr lang="en-US" sz="4400" dirty="0" err="1"/>
              <a:t>Inact</a:t>
            </a:r>
            <a:r>
              <a:rPr lang="en-US" sz="4400" dirty="0"/>
              <a:t>, 18G Wired, 4K Cache, 9838M </a:t>
            </a:r>
            <a:r>
              <a:rPr lang="en-US" sz="4400" dirty="0" err="1"/>
              <a:t>Buf</a:t>
            </a:r>
            <a:r>
              <a:rPr lang="en-US" sz="4400" dirty="0"/>
              <a:t>, 27G Free</a:t>
            </a:r>
          </a:p>
        </p:txBody>
      </p:sp>
    </p:spTree>
    <p:extLst>
      <p:ext uri="{BB962C8B-B14F-4D97-AF65-F5344CB8AC3E}">
        <p14:creationId xmlns:p14="http://schemas.microsoft.com/office/powerpoint/2010/main" val="425196135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WhatsApp</a:t>
            </a:r>
            <a:endParaRPr lang="en-US" dirty="0"/>
          </a:p>
        </p:txBody>
      </p:sp>
      <p:sp>
        <p:nvSpPr>
          <p:cNvPr id="4" name="Content Placeholder 3"/>
          <p:cNvSpPr>
            <a:spLocks noGrp="1"/>
          </p:cNvSpPr>
          <p:nvPr>
            <p:ph idx="1"/>
          </p:nvPr>
        </p:nvSpPr>
        <p:spPr/>
        <p:txBody>
          <a:bodyPr>
            <a:normAutofit fontScale="85000" lnSpcReduction="20000"/>
          </a:bodyPr>
          <a:lstStyle/>
          <a:p>
            <a:r>
              <a:rPr lang="en-US" dirty="0" smtClean="0"/>
              <a:t>50 Billion </a:t>
            </a:r>
            <a:r>
              <a:rPr lang="en-US" dirty="0" err="1" smtClean="0"/>
              <a:t>msgs</a:t>
            </a:r>
            <a:r>
              <a:rPr lang="en-US" dirty="0" smtClean="0"/>
              <a:t>  / day</a:t>
            </a:r>
          </a:p>
          <a:p>
            <a:r>
              <a:rPr lang="en-US" dirty="0" smtClean="0"/>
              <a:t>578, 703 / second</a:t>
            </a:r>
            <a:endParaRPr lang="en-US" dirty="0"/>
          </a:p>
          <a:p>
            <a:r>
              <a:rPr lang="en-US" dirty="0" smtClean="0"/>
              <a:t>450 million users</a:t>
            </a:r>
          </a:p>
          <a:p>
            <a:pPr lvl="1"/>
            <a:r>
              <a:rPr lang="en-US" dirty="0" smtClean="0"/>
              <a:t>9 months ago 200 million users (fastest growth in history)</a:t>
            </a:r>
          </a:p>
          <a:p>
            <a:r>
              <a:rPr lang="en-US" dirty="0" smtClean="0"/>
              <a:t>2.8 million connections per server</a:t>
            </a:r>
          </a:p>
          <a:p>
            <a:r>
              <a:rPr lang="en-US" dirty="0" smtClean="0"/>
              <a:t>32 Engineers</a:t>
            </a:r>
          </a:p>
          <a:p>
            <a:pPr lvl="1"/>
            <a:r>
              <a:rPr lang="en-US" dirty="0" smtClean="0"/>
              <a:t>14 million users per Engineer, unheard of in industry</a:t>
            </a:r>
          </a:p>
          <a:p>
            <a:r>
              <a:rPr lang="en-US" dirty="0" smtClean="0"/>
              <a:t>$0 in marketing</a:t>
            </a:r>
            <a:endParaRPr lang="en-US" dirty="0"/>
          </a:p>
        </p:txBody>
      </p:sp>
    </p:spTree>
    <p:extLst>
      <p:ext uri="{BB962C8B-B14F-4D97-AF65-F5344CB8AC3E}">
        <p14:creationId xmlns:p14="http://schemas.microsoft.com/office/powerpoint/2010/main" val="375164187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10296" y="217355"/>
            <a:ext cx="7494444" cy="4622272"/>
          </a:xfrm>
          <a:prstGeom prst="rect">
            <a:avLst/>
          </a:prstGeom>
        </p:spPr>
      </p:pic>
    </p:spTree>
    <p:extLst>
      <p:ext uri="{BB962C8B-B14F-4D97-AF65-F5344CB8AC3E}">
        <p14:creationId xmlns:p14="http://schemas.microsoft.com/office/powerpoint/2010/main" val="258110007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3400" y="169333"/>
            <a:ext cx="8069543" cy="4836584"/>
          </a:xfrm>
          <a:prstGeom prst="rect">
            <a:avLst/>
          </a:prstGeom>
        </p:spPr>
      </p:pic>
    </p:spTree>
    <p:extLst>
      <p:ext uri="{BB962C8B-B14F-4D97-AF65-F5344CB8AC3E}">
        <p14:creationId xmlns:p14="http://schemas.microsoft.com/office/powerpoint/2010/main" val="128230877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demonware</a:t>
            </a:r>
            <a:endParaRPr lang="en-US" dirty="0"/>
          </a:p>
        </p:txBody>
      </p:sp>
      <p:sp>
        <p:nvSpPr>
          <p:cNvPr id="3" name="Text Placeholder 2"/>
          <p:cNvSpPr>
            <a:spLocks noGrp="1"/>
          </p:cNvSpPr>
          <p:nvPr>
            <p:ph type="body" idx="1"/>
          </p:nvPr>
        </p:nvSpPr>
        <p:spPr/>
        <p:txBody>
          <a:bodyPr/>
          <a:lstStyle/>
          <a:p>
            <a:r>
              <a:rPr lang="en-US" dirty="0" smtClean="0"/>
              <a:t>The backend for online games.</a:t>
            </a:r>
            <a:endParaRPr lang="en-US" dirty="0"/>
          </a:p>
        </p:txBody>
      </p:sp>
    </p:spTree>
    <p:extLst>
      <p:ext uri="{BB962C8B-B14F-4D97-AF65-F5344CB8AC3E}">
        <p14:creationId xmlns:p14="http://schemas.microsoft.com/office/powerpoint/2010/main" val="12302198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33600" y="0"/>
            <a:ext cx="4871135" cy="5143500"/>
          </a:xfrm>
          <a:prstGeom prst="rect">
            <a:avLst/>
          </a:prstGeom>
        </p:spPr>
      </p:pic>
    </p:spTree>
    <p:extLst>
      <p:ext uri="{BB962C8B-B14F-4D97-AF65-F5344CB8AC3E}">
        <p14:creationId xmlns:p14="http://schemas.microsoft.com/office/powerpoint/2010/main" val="164877564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DemonWare</a:t>
            </a:r>
            <a:endParaRPr lang="en-US" dirty="0"/>
          </a:p>
        </p:txBody>
      </p:sp>
      <p:sp>
        <p:nvSpPr>
          <p:cNvPr id="3" name="Content Placeholder 2"/>
          <p:cNvSpPr>
            <a:spLocks noGrp="1"/>
          </p:cNvSpPr>
          <p:nvPr>
            <p:ph idx="1"/>
          </p:nvPr>
        </p:nvSpPr>
        <p:spPr/>
        <p:txBody>
          <a:bodyPr>
            <a:normAutofit fontScale="92500"/>
          </a:bodyPr>
          <a:lstStyle/>
          <a:p>
            <a:r>
              <a:rPr lang="en-US" dirty="0" smtClean="0"/>
              <a:t>Initial build out was in C++/Python</a:t>
            </a:r>
          </a:p>
          <a:p>
            <a:r>
              <a:rPr lang="en-US" dirty="0" smtClean="0">
                <a:solidFill>
                  <a:schemeClr val="accent2"/>
                </a:solidFill>
              </a:rPr>
              <a:t>Migrated from C++ to Erlang because</a:t>
            </a:r>
          </a:p>
          <a:p>
            <a:pPr lvl="1"/>
            <a:r>
              <a:rPr lang="en-US" dirty="0" smtClean="0"/>
              <a:t>C++ is wrong language for concurrency</a:t>
            </a:r>
          </a:p>
          <a:p>
            <a:pPr lvl="1"/>
            <a:r>
              <a:rPr lang="en-US" dirty="0" smtClean="0"/>
              <a:t>Code is impossible to maintain</a:t>
            </a:r>
          </a:p>
          <a:p>
            <a:pPr lvl="1"/>
            <a:r>
              <a:rPr lang="en-US" dirty="0" smtClean="0"/>
              <a:t>Poor error handling / debugging /metrics / scalability</a:t>
            </a:r>
          </a:p>
          <a:p>
            <a:pPr lvl="1"/>
            <a:r>
              <a:rPr lang="en-US" dirty="0" smtClean="0"/>
              <a:t>Had to disconnect all users to change configuration</a:t>
            </a:r>
            <a:endParaRPr lang="en-US" dirty="0"/>
          </a:p>
        </p:txBody>
      </p:sp>
    </p:spTree>
    <p:extLst>
      <p:ext uri="{BB962C8B-B14F-4D97-AF65-F5344CB8AC3E}">
        <p14:creationId xmlns:p14="http://schemas.microsoft.com/office/powerpoint/2010/main" val="309829377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GOALS</a:t>
            </a:r>
            <a:endParaRPr lang="en-US" dirty="0"/>
          </a:p>
        </p:txBody>
      </p:sp>
      <p:sp>
        <p:nvSpPr>
          <p:cNvPr id="3" name="Content Placeholder 2"/>
          <p:cNvSpPr>
            <a:spLocks noGrp="1"/>
          </p:cNvSpPr>
          <p:nvPr>
            <p:ph idx="1"/>
          </p:nvPr>
        </p:nvSpPr>
        <p:spPr/>
        <p:txBody>
          <a:bodyPr>
            <a:normAutofit/>
          </a:bodyPr>
          <a:lstStyle/>
          <a:p>
            <a:r>
              <a:rPr lang="en-US" u="sng" dirty="0" smtClean="0"/>
              <a:t>Why</a:t>
            </a:r>
            <a:r>
              <a:rPr lang="en-US" dirty="0" smtClean="0"/>
              <a:t> we started looking at Erlang</a:t>
            </a:r>
          </a:p>
          <a:p>
            <a:r>
              <a:rPr lang="en-US" dirty="0" smtClean="0"/>
              <a:t>For OOP </a:t>
            </a:r>
            <a:r>
              <a:rPr lang="en-US" dirty="0" err="1" smtClean="0"/>
              <a:t>devs</a:t>
            </a:r>
            <a:r>
              <a:rPr lang="en-US" u="sng" dirty="0" smtClean="0"/>
              <a:t> </a:t>
            </a:r>
            <a:r>
              <a:rPr lang="en-US" u="sng" dirty="0" smtClean="0"/>
              <a:t>What</a:t>
            </a:r>
            <a:r>
              <a:rPr lang="en-US" dirty="0" smtClean="0"/>
              <a:t> makes Erlang different and interesting at solving certain problem domains</a:t>
            </a:r>
          </a:p>
          <a:p>
            <a:r>
              <a:rPr lang="en-US" dirty="0"/>
              <a:t>Show you </a:t>
            </a:r>
            <a:r>
              <a:rPr lang="en-US" u="sng" dirty="0" smtClean="0"/>
              <a:t>Why</a:t>
            </a:r>
            <a:r>
              <a:rPr lang="en-US" dirty="0" smtClean="0"/>
              <a:t> </a:t>
            </a:r>
            <a:r>
              <a:rPr lang="en-US" dirty="0"/>
              <a:t>you should look at Erlang too</a:t>
            </a:r>
          </a:p>
          <a:p>
            <a:endParaRPr lang="en-US" dirty="0" smtClean="0"/>
          </a:p>
        </p:txBody>
      </p:sp>
    </p:spTree>
    <p:extLst>
      <p:ext uri="{BB962C8B-B14F-4D97-AF65-F5344CB8AC3E}">
        <p14:creationId xmlns:p14="http://schemas.microsoft.com/office/powerpoint/2010/main" val="182191545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DemonWare</a:t>
            </a:r>
            <a:endParaRPr lang="en-US" dirty="0"/>
          </a:p>
        </p:txBody>
      </p:sp>
      <p:sp>
        <p:nvSpPr>
          <p:cNvPr id="3" name="Content Placeholder 2"/>
          <p:cNvSpPr>
            <a:spLocks noGrp="1"/>
          </p:cNvSpPr>
          <p:nvPr>
            <p:ph idx="1"/>
          </p:nvPr>
        </p:nvSpPr>
        <p:spPr/>
        <p:txBody>
          <a:bodyPr/>
          <a:lstStyle/>
          <a:p>
            <a:r>
              <a:rPr lang="en-US" dirty="0" smtClean="0">
                <a:solidFill>
                  <a:schemeClr val="accent3"/>
                </a:solidFill>
              </a:rPr>
              <a:t>Wins moving to Erlang</a:t>
            </a:r>
          </a:p>
          <a:p>
            <a:pPr lvl="1"/>
            <a:r>
              <a:rPr lang="en-US" dirty="0" smtClean="0"/>
              <a:t>Robust: didn’t crash</a:t>
            </a:r>
          </a:p>
          <a:p>
            <a:pPr lvl="1"/>
            <a:r>
              <a:rPr lang="en-US" dirty="0" smtClean="0"/>
              <a:t>Easier configuration</a:t>
            </a:r>
          </a:p>
          <a:p>
            <a:pPr lvl="2"/>
            <a:r>
              <a:rPr lang="en-US" dirty="0" smtClean="0"/>
              <a:t>Able to do real time configuration and not affect clients</a:t>
            </a:r>
          </a:p>
          <a:p>
            <a:pPr lvl="1"/>
            <a:r>
              <a:rPr lang="en-US" dirty="0" smtClean="0"/>
              <a:t>Better logging / administration tools</a:t>
            </a:r>
          </a:p>
          <a:p>
            <a:pPr lvl="1"/>
            <a:r>
              <a:rPr lang="en-US" dirty="0" smtClean="0"/>
              <a:t>Faster to develop features, far fewer lines of code</a:t>
            </a:r>
            <a:endParaRPr lang="en-US" dirty="0"/>
          </a:p>
        </p:txBody>
      </p:sp>
    </p:spTree>
    <p:extLst>
      <p:ext uri="{BB962C8B-B14F-4D97-AF65-F5344CB8AC3E}">
        <p14:creationId xmlns:p14="http://schemas.microsoft.com/office/powerpoint/2010/main" val="119969819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44700" y="0"/>
            <a:ext cx="5042647" cy="5143500"/>
          </a:xfrm>
          <a:prstGeom prst="rect">
            <a:avLst/>
          </a:prstGeom>
        </p:spPr>
      </p:pic>
    </p:spTree>
    <p:extLst>
      <p:ext uri="{BB962C8B-B14F-4D97-AF65-F5344CB8AC3E}">
        <p14:creationId xmlns:p14="http://schemas.microsoft.com/office/powerpoint/2010/main" val="261452651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Motorola Case Study</a:t>
            </a:r>
            <a:endParaRPr lang="en-US" dirty="0"/>
          </a:p>
        </p:txBody>
      </p:sp>
      <p:sp>
        <p:nvSpPr>
          <p:cNvPr id="3" name="Content Placeholder 2"/>
          <p:cNvSpPr>
            <a:spLocks noGrp="1"/>
          </p:cNvSpPr>
          <p:nvPr>
            <p:ph idx="1"/>
          </p:nvPr>
        </p:nvSpPr>
        <p:spPr/>
        <p:txBody>
          <a:bodyPr>
            <a:normAutofit lnSpcReduction="10000"/>
          </a:bodyPr>
          <a:lstStyle/>
          <a:p>
            <a:r>
              <a:rPr lang="en-US" dirty="0" smtClean="0"/>
              <a:t>They wrote a C++/C, Erlang/C, and pure Erlang system. All did the same thing. Here are some of their findings.</a:t>
            </a:r>
          </a:p>
          <a:p>
            <a:r>
              <a:rPr lang="en-US" dirty="0" smtClean="0"/>
              <a:t>Throughput (higher is better)</a:t>
            </a:r>
          </a:p>
          <a:p>
            <a:pPr lvl="1"/>
            <a:r>
              <a:rPr lang="en-US" dirty="0" smtClean="0"/>
              <a:t>C++ - 480</a:t>
            </a:r>
          </a:p>
          <a:p>
            <a:pPr lvl="1"/>
            <a:r>
              <a:rPr lang="en-US" dirty="0" smtClean="0"/>
              <a:t>Erlang/C – 230</a:t>
            </a:r>
          </a:p>
          <a:p>
            <a:pPr lvl="1"/>
            <a:r>
              <a:rPr lang="en-US" dirty="0" smtClean="0"/>
              <a:t>Pure Erlang – 940 </a:t>
            </a:r>
          </a:p>
        </p:txBody>
      </p:sp>
    </p:spTree>
    <p:extLst>
      <p:ext uri="{BB962C8B-B14F-4D97-AF65-F5344CB8AC3E}">
        <p14:creationId xmlns:p14="http://schemas.microsoft.com/office/powerpoint/2010/main" val="287369679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Motorola Case Study</a:t>
            </a:r>
            <a:endParaRPr lang="en-US" dirty="0"/>
          </a:p>
        </p:txBody>
      </p:sp>
      <p:sp>
        <p:nvSpPr>
          <p:cNvPr id="3" name="Content Placeholder 2"/>
          <p:cNvSpPr>
            <a:spLocks noGrp="1"/>
          </p:cNvSpPr>
          <p:nvPr>
            <p:ph idx="1"/>
          </p:nvPr>
        </p:nvSpPr>
        <p:spPr/>
        <p:txBody>
          <a:bodyPr/>
          <a:lstStyle/>
          <a:p>
            <a:r>
              <a:rPr lang="en-US" dirty="0" smtClean="0"/>
              <a:t>Productivity &amp; Maintainability</a:t>
            </a:r>
          </a:p>
          <a:p>
            <a:r>
              <a:rPr lang="en-US" dirty="0" smtClean="0"/>
              <a:t>Shorter programs are</a:t>
            </a:r>
          </a:p>
          <a:p>
            <a:pPr lvl="1"/>
            <a:r>
              <a:rPr lang="en-US" dirty="0" smtClean="0"/>
              <a:t>Faster to develop</a:t>
            </a:r>
          </a:p>
          <a:p>
            <a:pPr lvl="1"/>
            <a:r>
              <a:rPr lang="en-US" dirty="0" smtClean="0"/>
              <a:t>Contain fewer errors</a:t>
            </a:r>
          </a:p>
          <a:p>
            <a:pPr lvl="1"/>
            <a:r>
              <a:rPr lang="en-US" dirty="0" smtClean="0"/>
              <a:t>Easier to maintain</a:t>
            </a:r>
          </a:p>
          <a:p>
            <a:r>
              <a:rPr lang="en-US" dirty="0" smtClean="0"/>
              <a:t>Metric is Source Lines of Code</a:t>
            </a:r>
          </a:p>
        </p:txBody>
      </p:sp>
    </p:spTree>
    <p:extLst>
      <p:ext uri="{BB962C8B-B14F-4D97-AF65-F5344CB8AC3E}">
        <p14:creationId xmlns:p14="http://schemas.microsoft.com/office/powerpoint/2010/main" val="371448674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Motorola Case Study</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945693553"/>
              </p:ext>
            </p:extLst>
          </p:nvPr>
        </p:nvGraphicFramePr>
        <p:xfrm>
          <a:off x="457200" y="1200150"/>
          <a:ext cx="8229600" cy="3394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7684702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So Much Less?</a:t>
            </a:r>
            <a:endParaRPr lang="en-US" dirty="0"/>
          </a:p>
        </p:txBody>
      </p:sp>
      <p:sp>
        <p:nvSpPr>
          <p:cNvPr id="3" name="Content Placeholder 2"/>
          <p:cNvSpPr>
            <a:spLocks noGrp="1"/>
          </p:cNvSpPr>
          <p:nvPr>
            <p:ph idx="1"/>
          </p:nvPr>
        </p:nvSpPr>
        <p:spPr/>
        <p:txBody>
          <a:bodyPr/>
          <a:lstStyle/>
          <a:p>
            <a:r>
              <a:rPr lang="en-US" dirty="0" smtClean="0"/>
              <a:t>Erlang programmers can</a:t>
            </a:r>
          </a:p>
          <a:p>
            <a:pPr lvl="1"/>
            <a:r>
              <a:rPr lang="en-US" dirty="0" smtClean="0"/>
              <a:t>Rely on fault tolerance</a:t>
            </a:r>
          </a:p>
          <a:p>
            <a:pPr lvl="1"/>
            <a:r>
              <a:rPr lang="en-US" dirty="0" smtClean="0"/>
              <a:t>27% of C++ is defensive programming</a:t>
            </a:r>
          </a:p>
          <a:p>
            <a:r>
              <a:rPr lang="en-US" dirty="0" smtClean="0"/>
              <a:t>And have</a:t>
            </a:r>
          </a:p>
          <a:p>
            <a:pPr lvl="1"/>
            <a:r>
              <a:rPr lang="en-US" dirty="0" smtClean="0"/>
              <a:t>Automatic memory management (11% of C++)</a:t>
            </a:r>
          </a:p>
          <a:p>
            <a:pPr lvl="1"/>
            <a:r>
              <a:rPr lang="en-US" dirty="0" smtClean="0"/>
              <a:t>High level communication (23% of C++)</a:t>
            </a:r>
          </a:p>
        </p:txBody>
      </p:sp>
    </p:spTree>
    <p:extLst>
      <p:ext uri="{BB962C8B-B14F-4D97-AF65-F5344CB8AC3E}">
        <p14:creationId xmlns:p14="http://schemas.microsoft.com/office/powerpoint/2010/main" val="267978914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08100" y="0"/>
            <a:ext cx="6513469" cy="5143500"/>
          </a:xfrm>
          <a:prstGeom prst="rect">
            <a:avLst/>
          </a:prstGeom>
        </p:spPr>
      </p:pic>
    </p:spTree>
    <p:extLst>
      <p:ext uri="{BB962C8B-B14F-4D97-AF65-F5344CB8AC3E}">
        <p14:creationId xmlns:p14="http://schemas.microsoft.com/office/powerpoint/2010/main" val="305757250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Erlang Problem </a:t>
            </a:r>
            <a:r>
              <a:rPr lang="en-US" dirty="0" smtClean="0"/>
              <a:t>Domains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Systems can’t fail</a:t>
            </a:r>
          </a:p>
          <a:p>
            <a:r>
              <a:rPr lang="en-US" dirty="0" smtClean="0"/>
              <a:t>Systems need to be distributed</a:t>
            </a:r>
          </a:p>
          <a:p>
            <a:r>
              <a:rPr lang="en-US" dirty="0" smtClean="0"/>
              <a:t>Systems need support for fault tolerance</a:t>
            </a:r>
          </a:p>
          <a:p>
            <a:r>
              <a:rPr lang="en-US" dirty="0" smtClean="0"/>
              <a:t>Systems need to be upgraded while the app is running</a:t>
            </a:r>
          </a:p>
          <a:p>
            <a:r>
              <a:rPr lang="en-US" dirty="0" smtClean="0"/>
              <a:t>System maintenance should be performed without stopping the system</a:t>
            </a:r>
          </a:p>
          <a:p>
            <a:r>
              <a:rPr lang="en-US" dirty="0" smtClean="0"/>
              <a:t>Systems should handle a large number of concurrent activities</a:t>
            </a:r>
            <a:endParaRPr lang="en-US" dirty="0"/>
          </a:p>
        </p:txBody>
      </p:sp>
    </p:spTree>
    <p:extLst>
      <p:ext uri="{BB962C8B-B14F-4D97-AF65-F5344CB8AC3E}">
        <p14:creationId xmlns:p14="http://schemas.microsoft.com/office/powerpoint/2010/main" val="249156700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85900" y="0"/>
            <a:ext cx="6152512" cy="5143500"/>
          </a:xfrm>
          <a:prstGeom prst="rect">
            <a:avLst/>
          </a:prstGeom>
        </p:spPr>
      </p:pic>
    </p:spTree>
    <p:extLst>
      <p:ext uri="{BB962C8B-B14F-4D97-AF65-F5344CB8AC3E}">
        <p14:creationId xmlns:p14="http://schemas.microsoft.com/office/powerpoint/2010/main" val="86848771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r>
              <a:rPr lang="en-US" dirty="0" smtClean="0"/>
              <a:t>Hello World</a:t>
            </a:r>
            <a:endParaRPr lang="en-US" dirty="0"/>
          </a:p>
        </p:txBody>
      </p:sp>
    </p:spTree>
    <p:extLst>
      <p:ext uri="{BB962C8B-B14F-4D97-AF65-F5344CB8AC3E}">
        <p14:creationId xmlns:p14="http://schemas.microsoft.com/office/powerpoint/2010/main" val="193124149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Disclaimers</a:t>
            </a:r>
            <a:endParaRPr lang="en-US" dirty="0"/>
          </a:p>
        </p:txBody>
      </p:sp>
      <p:sp>
        <p:nvSpPr>
          <p:cNvPr id="3" name="Content Placeholder 2"/>
          <p:cNvSpPr>
            <a:spLocks noGrp="1"/>
          </p:cNvSpPr>
          <p:nvPr>
            <p:ph idx="1"/>
          </p:nvPr>
        </p:nvSpPr>
        <p:spPr/>
        <p:txBody>
          <a:bodyPr/>
          <a:lstStyle/>
          <a:p>
            <a:r>
              <a:rPr lang="en-US" dirty="0" smtClean="0"/>
              <a:t>Keith is not an Erlang expert</a:t>
            </a:r>
          </a:p>
          <a:p>
            <a:r>
              <a:rPr lang="en-US" dirty="0" smtClean="0"/>
              <a:t>Keith is not here to tell you to ERLANG ALL THE THINGS</a:t>
            </a:r>
          </a:p>
          <a:p>
            <a:r>
              <a:rPr lang="en-US" dirty="0" smtClean="0"/>
              <a:t>Keith is here to tell you a story, after hearing it choose to act upon it or not</a:t>
            </a:r>
          </a:p>
          <a:p>
            <a:endParaRPr lang="en-US" dirty="0"/>
          </a:p>
        </p:txBody>
      </p:sp>
    </p:spTree>
    <p:extLst>
      <p:ext uri="{BB962C8B-B14F-4D97-AF65-F5344CB8AC3E}">
        <p14:creationId xmlns:p14="http://schemas.microsoft.com/office/powerpoint/2010/main" val="128725864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Erlang ins and outs</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4460004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Erlang Quick Facts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Joe Armstrong, Robert </a:t>
            </a:r>
            <a:r>
              <a:rPr lang="en-US" dirty="0" err="1" smtClean="0"/>
              <a:t>Virding</a:t>
            </a:r>
            <a:r>
              <a:rPr lang="en-US" dirty="0" smtClean="0"/>
              <a:t> &amp; </a:t>
            </a:r>
            <a:r>
              <a:rPr lang="en-US" dirty="0" smtClean="0"/>
              <a:t>Mike Williams in 1986</a:t>
            </a:r>
            <a:endParaRPr lang="en-US" dirty="0" smtClean="0"/>
          </a:p>
          <a:p>
            <a:r>
              <a:rPr lang="en-US" dirty="0" smtClean="0"/>
              <a:t>Released as open source in 1998</a:t>
            </a:r>
            <a:endParaRPr lang="en-US" dirty="0" smtClean="0"/>
          </a:p>
          <a:p>
            <a:r>
              <a:rPr lang="en-US" dirty="0" smtClean="0"/>
              <a:t>Erlang/OTP</a:t>
            </a:r>
          </a:p>
          <a:p>
            <a:pPr lvl="1"/>
            <a:r>
              <a:rPr lang="en-US" dirty="0" smtClean="0"/>
              <a:t>Open Telephone Platform</a:t>
            </a:r>
          </a:p>
          <a:p>
            <a:r>
              <a:rPr lang="en-US" dirty="0" smtClean="0"/>
              <a:t>Includes</a:t>
            </a:r>
          </a:p>
          <a:p>
            <a:pPr lvl="1"/>
            <a:r>
              <a:rPr lang="en-US" dirty="0" smtClean="0"/>
              <a:t>Dialyzer – static analysis tool</a:t>
            </a:r>
          </a:p>
          <a:p>
            <a:pPr lvl="1"/>
            <a:r>
              <a:rPr lang="en-US" dirty="0" err="1" smtClean="0"/>
              <a:t>Mnesia</a:t>
            </a:r>
            <a:r>
              <a:rPr lang="en-US" dirty="0" smtClean="0"/>
              <a:t> – distributed database</a:t>
            </a:r>
            <a:endParaRPr lang="en-US" dirty="0"/>
          </a:p>
        </p:txBody>
      </p:sp>
    </p:spTree>
    <p:extLst>
      <p:ext uri="{BB962C8B-B14F-4D97-AF65-F5344CB8AC3E}">
        <p14:creationId xmlns:p14="http://schemas.microsoft.com/office/powerpoint/2010/main" val="294587403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Erlang Basic Principles</a:t>
            </a:r>
            <a:endParaRPr lang="en-US" dirty="0"/>
          </a:p>
        </p:txBody>
      </p:sp>
      <p:sp>
        <p:nvSpPr>
          <p:cNvPr id="3" name="Content Placeholder 2"/>
          <p:cNvSpPr>
            <a:spLocks noGrp="1"/>
          </p:cNvSpPr>
          <p:nvPr>
            <p:ph idx="1"/>
          </p:nvPr>
        </p:nvSpPr>
        <p:spPr/>
        <p:txBody>
          <a:bodyPr>
            <a:normAutofit fontScale="92500"/>
          </a:bodyPr>
          <a:lstStyle/>
          <a:p>
            <a:r>
              <a:rPr lang="en-US" dirty="0" smtClean="0"/>
              <a:t>Lightweight Concurrency</a:t>
            </a:r>
          </a:p>
          <a:p>
            <a:r>
              <a:rPr lang="en-US" dirty="0" smtClean="0"/>
              <a:t>Immutability</a:t>
            </a:r>
          </a:p>
          <a:p>
            <a:r>
              <a:rPr lang="en-US" dirty="0" smtClean="0"/>
              <a:t>Fault isolation and self healing</a:t>
            </a:r>
          </a:p>
          <a:p>
            <a:r>
              <a:rPr lang="en-US" dirty="0" smtClean="0"/>
              <a:t>No shared data</a:t>
            </a:r>
          </a:p>
          <a:p>
            <a:r>
              <a:rPr lang="en-US" dirty="0" smtClean="0"/>
              <a:t>Dynamic</a:t>
            </a:r>
          </a:p>
          <a:p>
            <a:r>
              <a:rPr lang="en-US" dirty="0" smtClean="0"/>
              <a:t>Provide tools for building systems not solutions</a:t>
            </a:r>
            <a:endParaRPr lang="en-US" dirty="0"/>
          </a:p>
        </p:txBody>
      </p:sp>
    </p:spTree>
    <p:extLst>
      <p:ext uri="{BB962C8B-B14F-4D97-AF65-F5344CB8AC3E}">
        <p14:creationId xmlns:p14="http://schemas.microsoft.com/office/powerpoint/2010/main" val="382199428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sp>
        <p:nvSpPr>
          <p:cNvPr id="3" name="Content Placeholder 2"/>
          <p:cNvSpPr>
            <a:spLocks noGrp="1"/>
          </p:cNvSpPr>
          <p:nvPr>
            <p:ph idx="1"/>
          </p:nvPr>
        </p:nvSpPr>
        <p:spPr/>
        <p:txBody>
          <a:bodyPr>
            <a:normAutofit/>
          </a:bodyPr>
          <a:lstStyle/>
          <a:p>
            <a:r>
              <a:rPr lang="en-US" dirty="0" smtClean="0"/>
              <a:t>Functional language</a:t>
            </a:r>
          </a:p>
          <a:p>
            <a:r>
              <a:rPr lang="en-US" dirty="0" smtClean="0"/>
              <a:t>Dynamically typed (but still compiled)</a:t>
            </a:r>
          </a:p>
          <a:p>
            <a:r>
              <a:rPr lang="en-US" dirty="0" smtClean="0"/>
              <a:t>No user defined types</a:t>
            </a:r>
          </a:p>
          <a:p>
            <a:r>
              <a:rPr lang="en-US" dirty="0" smtClean="0"/>
              <a:t>Built </a:t>
            </a:r>
            <a:r>
              <a:rPr lang="en-US" dirty="0" smtClean="0"/>
              <a:t>in error handling</a:t>
            </a:r>
          </a:p>
          <a:p>
            <a:r>
              <a:rPr lang="en-US" dirty="0" smtClean="0"/>
              <a:t>Distribution </a:t>
            </a:r>
            <a:r>
              <a:rPr lang="en-US" dirty="0" smtClean="0"/>
              <a:t>with </a:t>
            </a:r>
            <a:r>
              <a:rPr lang="en-US" dirty="0" smtClean="0"/>
              <a:t>little or no </a:t>
            </a:r>
            <a:r>
              <a:rPr lang="en-US" dirty="0" smtClean="0"/>
              <a:t>effort</a:t>
            </a:r>
          </a:p>
        </p:txBody>
      </p:sp>
    </p:spTree>
    <p:extLst>
      <p:ext uri="{BB962C8B-B14F-4D97-AF65-F5344CB8AC3E}">
        <p14:creationId xmlns:p14="http://schemas.microsoft.com/office/powerpoint/2010/main" val="344887526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Erlang and messaging</a:t>
            </a:r>
            <a:endParaRPr lang="en-US" dirty="0"/>
          </a:p>
        </p:txBody>
      </p:sp>
      <p:sp>
        <p:nvSpPr>
          <p:cNvPr id="3" name="Content Placeholder 2"/>
          <p:cNvSpPr>
            <a:spLocks noGrp="1"/>
          </p:cNvSpPr>
          <p:nvPr>
            <p:ph idx="1"/>
          </p:nvPr>
        </p:nvSpPr>
        <p:spPr/>
        <p:txBody>
          <a:bodyPr/>
          <a:lstStyle/>
          <a:p>
            <a:r>
              <a:rPr lang="en-US" dirty="0" smtClean="0"/>
              <a:t>Processes </a:t>
            </a:r>
            <a:r>
              <a:rPr lang="en-US" dirty="0" smtClean="0"/>
              <a:t>are first class citizens</a:t>
            </a:r>
          </a:p>
          <a:p>
            <a:pPr lvl="1"/>
            <a:r>
              <a:rPr lang="en-US" dirty="0" smtClean="0"/>
              <a:t>They communicate through mailboxes</a:t>
            </a:r>
          </a:p>
          <a:p>
            <a:pPr lvl="2"/>
            <a:r>
              <a:rPr lang="en-US" dirty="0" smtClean="0"/>
              <a:t>Send / Receive messages</a:t>
            </a:r>
          </a:p>
          <a:p>
            <a:endParaRPr lang="en-US" dirty="0"/>
          </a:p>
        </p:txBody>
      </p:sp>
    </p:spTree>
    <p:extLst>
      <p:ext uri="{BB962C8B-B14F-4D97-AF65-F5344CB8AC3E}">
        <p14:creationId xmlns:p14="http://schemas.microsoft.com/office/powerpoint/2010/main" val="43187828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a:t>
            </a:r>
            <a:endParaRPr lang="en-US" dirty="0"/>
          </a:p>
        </p:txBody>
      </p:sp>
      <p:sp>
        <p:nvSpPr>
          <p:cNvPr id="3" name="Content Placeholder 2"/>
          <p:cNvSpPr>
            <a:spLocks noGrp="1"/>
          </p:cNvSpPr>
          <p:nvPr>
            <p:ph idx="1"/>
          </p:nvPr>
        </p:nvSpPr>
        <p:spPr/>
        <p:txBody>
          <a:bodyPr/>
          <a:lstStyle/>
          <a:p>
            <a:r>
              <a:rPr lang="en-US" dirty="0" smtClean="0"/>
              <a:t>C#?</a:t>
            </a:r>
          </a:p>
          <a:p>
            <a:r>
              <a:rPr lang="en-US" dirty="0" smtClean="0"/>
              <a:t>F#?</a:t>
            </a:r>
          </a:p>
          <a:p>
            <a:r>
              <a:rPr lang="en-US" dirty="0" smtClean="0"/>
              <a:t>Parallel Extensions?</a:t>
            </a:r>
          </a:p>
          <a:p>
            <a:r>
              <a:rPr lang="en-US" dirty="0" smtClean="0"/>
              <a:t>Task Parallel Library?</a:t>
            </a:r>
          </a:p>
          <a:p>
            <a:r>
              <a:rPr lang="en-US" dirty="0" smtClean="0"/>
              <a:t>‘</a:t>
            </a:r>
            <a:r>
              <a:rPr lang="en-US" dirty="0" err="1" smtClean="0"/>
              <a:t>async</a:t>
            </a:r>
            <a:r>
              <a:rPr lang="en-US" dirty="0" smtClean="0"/>
              <a:t>’ keyword?</a:t>
            </a:r>
            <a:endParaRPr lang="en-US" dirty="0"/>
          </a:p>
        </p:txBody>
      </p:sp>
      <p:sp>
        <p:nvSpPr>
          <p:cNvPr id="4" name="TextBox 3"/>
          <p:cNvSpPr txBox="1"/>
          <p:nvPr/>
        </p:nvSpPr>
        <p:spPr>
          <a:xfrm>
            <a:off x="1394633" y="4435028"/>
            <a:ext cx="5929137" cy="461665"/>
          </a:xfrm>
          <a:prstGeom prst="rect">
            <a:avLst/>
          </a:prstGeom>
          <a:noFill/>
        </p:spPr>
        <p:txBody>
          <a:bodyPr wrap="square" rtlCol="0">
            <a:spAutoFit/>
          </a:bodyPr>
          <a:lstStyle/>
          <a:p>
            <a:pPr algn="ctr"/>
            <a:r>
              <a:rPr lang="en-US" sz="2400" dirty="0" smtClean="0"/>
              <a:t>“Yet Another Concurrency Attempt”</a:t>
            </a:r>
            <a:endParaRPr lang="en-US" sz="2400" dirty="0"/>
          </a:p>
        </p:txBody>
      </p:sp>
    </p:spTree>
    <p:extLst>
      <p:ext uri="{BB962C8B-B14F-4D97-AF65-F5344CB8AC3E}">
        <p14:creationId xmlns:p14="http://schemas.microsoft.com/office/powerpoint/2010/main" val="200977820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44903" y="201350"/>
            <a:ext cx="6362700" cy="4508500"/>
          </a:xfrm>
          <a:prstGeom prst="rect">
            <a:avLst/>
          </a:prstGeom>
        </p:spPr>
      </p:pic>
    </p:spTree>
    <p:extLst>
      <p:ext uri="{BB962C8B-B14F-4D97-AF65-F5344CB8AC3E}">
        <p14:creationId xmlns:p14="http://schemas.microsoft.com/office/powerpoint/2010/main" val="369288598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92200" y="0"/>
            <a:ext cx="6946174" cy="5143500"/>
          </a:xfrm>
          <a:prstGeom prst="rect">
            <a:avLst/>
          </a:prstGeom>
        </p:spPr>
      </p:pic>
    </p:spTree>
    <p:extLst>
      <p:ext uri="{BB962C8B-B14F-4D97-AF65-F5344CB8AC3E}">
        <p14:creationId xmlns:p14="http://schemas.microsoft.com/office/powerpoint/2010/main" val="333391951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5946" y="1410299"/>
            <a:ext cx="8663865" cy="2246769"/>
          </a:xfrm>
          <a:prstGeom prst="rect">
            <a:avLst/>
          </a:prstGeom>
        </p:spPr>
        <p:txBody>
          <a:bodyPr wrap="square">
            <a:spAutoFit/>
          </a:bodyPr>
          <a:lstStyle/>
          <a:p>
            <a:r>
              <a:rPr lang="en-US" sz="2800" dirty="0"/>
              <a:t>“Any sufficient complicated concurrent program in another language contains </a:t>
            </a:r>
            <a:r>
              <a:rPr lang="en-US" sz="2800" dirty="0" smtClean="0"/>
              <a:t>an </a:t>
            </a:r>
            <a:r>
              <a:rPr lang="en-US" sz="2800" dirty="0"/>
              <a:t>ad-hoc, informally-specified, bug-ridden, slow implementation of half of Erlang.</a:t>
            </a:r>
            <a:r>
              <a:rPr lang="en-US" sz="2800" dirty="0" smtClean="0"/>
              <a:t>”</a:t>
            </a:r>
          </a:p>
          <a:p>
            <a:endParaRPr lang="en-US" sz="2800" dirty="0"/>
          </a:p>
          <a:p>
            <a:r>
              <a:rPr lang="en-US" sz="2800" i="1" dirty="0" smtClean="0"/>
              <a:t>Robert </a:t>
            </a:r>
            <a:r>
              <a:rPr lang="en-US" sz="2800" i="1" dirty="0" err="1" smtClean="0"/>
              <a:t>Virding</a:t>
            </a:r>
            <a:r>
              <a:rPr lang="en-US" sz="2800" i="1" dirty="0" smtClean="0"/>
              <a:t>, Co-Inventor of Erlang</a:t>
            </a:r>
            <a:endParaRPr lang="en-US" sz="2800" i="1" dirty="0"/>
          </a:p>
        </p:txBody>
      </p:sp>
    </p:spTree>
    <p:extLst>
      <p:ext uri="{BB962C8B-B14F-4D97-AF65-F5344CB8AC3E}">
        <p14:creationId xmlns:p14="http://schemas.microsoft.com/office/powerpoint/2010/main" val="214402569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57200" y="874701"/>
            <a:ext cx="8423137" cy="3531338"/>
            <a:chOff x="475326" y="838200"/>
            <a:chExt cx="8079082" cy="4527357"/>
          </a:xfrm>
        </p:grpSpPr>
        <p:grpSp>
          <p:nvGrpSpPr>
            <p:cNvPr id="4" name="Group 3"/>
            <p:cNvGrpSpPr/>
            <p:nvPr/>
          </p:nvGrpSpPr>
          <p:grpSpPr>
            <a:xfrm>
              <a:off x="475326" y="838200"/>
              <a:ext cx="8079082" cy="2622357"/>
              <a:chOff x="463301" y="228598"/>
              <a:chExt cx="2719373" cy="747711"/>
            </a:xfrm>
          </p:grpSpPr>
          <p:sp>
            <p:nvSpPr>
              <p:cNvPr id="12" name="TextBox 11"/>
              <p:cNvSpPr txBox="1"/>
              <p:nvPr/>
            </p:nvSpPr>
            <p:spPr>
              <a:xfrm>
                <a:off x="463301" y="228600"/>
                <a:ext cx="554499" cy="747709"/>
              </a:xfrm>
              <a:prstGeom prst="rect">
                <a:avLst/>
              </a:prstGeom>
              <a:noFill/>
            </p:spPr>
            <p:txBody>
              <a:bodyPr wrap="none" rtlCol="0">
                <a:spAutoFit/>
              </a:bodyPr>
              <a:lstStyle/>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p:txBody>
          </p:sp>
          <p:sp>
            <p:nvSpPr>
              <p:cNvPr id="13" name="TextBox 12"/>
              <p:cNvSpPr txBox="1"/>
              <p:nvPr/>
            </p:nvSpPr>
            <p:spPr>
              <a:xfrm>
                <a:off x="1004519" y="228600"/>
                <a:ext cx="554499" cy="747709"/>
              </a:xfrm>
              <a:prstGeom prst="rect">
                <a:avLst/>
              </a:prstGeom>
              <a:noFill/>
            </p:spPr>
            <p:txBody>
              <a:bodyPr wrap="none" rtlCol="0">
                <a:spAutoFit/>
              </a:bodyPr>
              <a:lstStyle/>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p:txBody>
          </p:sp>
          <p:sp>
            <p:nvSpPr>
              <p:cNvPr id="14" name="TextBox 13"/>
              <p:cNvSpPr txBox="1"/>
              <p:nvPr/>
            </p:nvSpPr>
            <p:spPr>
              <a:xfrm>
                <a:off x="1545738" y="228599"/>
                <a:ext cx="554499" cy="747709"/>
              </a:xfrm>
              <a:prstGeom prst="rect">
                <a:avLst/>
              </a:prstGeom>
              <a:noFill/>
            </p:spPr>
            <p:txBody>
              <a:bodyPr wrap="none" rtlCol="0">
                <a:spAutoFit/>
              </a:bodyPr>
              <a:lstStyle/>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p:txBody>
          </p:sp>
          <p:sp>
            <p:nvSpPr>
              <p:cNvPr id="15" name="TextBox 14"/>
              <p:cNvSpPr txBox="1"/>
              <p:nvPr/>
            </p:nvSpPr>
            <p:spPr>
              <a:xfrm>
                <a:off x="2086956" y="228598"/>
                <a:ext cx="554499" cy="747709"/>
              </a:xfrm>
              <a:prstGeom prst="rect">
                <a:avLst/>
              </a:prstGeom>
              <a:noFill/>
            </p:spPr>
            <p:txBody>
              <a:bodyPr wrap="none" rtlCol="0">
                <a:spAutoFit/>
              </a:bodyPr>
              <a:lstStyle/>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p:txBody>
          </p:sp>
          <p:sp>
            <p:nvSpPr>
              <p:cNvPr id="16" name="TextBox 15"/>
              <p:cNvSpPr txBox="1"/>
              <p:nvPr/>
            </p:nvSpPr>
            <p:spPr>
              <a:xfrm>
                <a:off x="2628175" y="228600"/>
                <a:ext cx="554499" cy="747709"/>
              </a:xfrm>
              <a:prstGeom prst="rect">
                <a:avLst/>
              </a:prstGeom>
              <a:noFill/>
            </p:spPr>
            <p:txBody>
              <a:bodyPr wrap="none" rtlCol="0">
                <a:spAutoFit/>
              </a:bodyPr>
              <a:lstStyle/>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p:txBody>
          </p:sp>
        </p:grpSp>
        <p:grpSp>
          <p:nvGrpSpPr>
            <p:cNvPr id="5" name="Group 4"/>
            <p:cNvGrpSpPr/>
            <p:nvPr/>
          </p:nvGrpSpPr>
          <p:grpSpPr>
            <a:xfrm>
              <a:off x="475326" y="2743200"/>
              <a:ext cx="8079081" cy="2622357"/>
              <a:chOff x="463301" y="228598"/>
              <a:chExt cx="2719373" cy="747711"/>
            </a:xfrm>
          </p:grpSpPr>
          <p:sp>
            <p:nvSpPr>
              <p:cNvPr id="7" name="TextBox 6"/>
              <p:cNvSpPr txBox="1"/>
              <p:nvPr/>
            </p:nvSpPr>
            <p:spPr>
              <a:xfrm>
                <a:off x="463301" y="228600"/>
                <a:ext cx="554499" cy="747709"/>
              </a:xfrm>
              <a:prstGeom prst="rect">
                <a:avLst/>
              </a:prstGeom>
              <a:noFill/>
            </p:spPr>
            <p:txBody>
              <a:bodyPr wrap="none" rtlCol="0">
                <a:spAutoFit/>
              </a:bodyPr>
              <a:lstStyle/>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p:txBody>
          </p:sp>
          <p:sp>
            <p:nvSpPr>
              <p:cNvPr id="8" name="TextBox 7"/>
              <p:cNvSpPr txBox="1"/>
              <p:nvPr/>
            </p:nvSpPr>
            <p:spPr>
              <a:xfrm>
                <a:off x="1004520" y="228598"/>
                <a:ext cx="554499" cy="747709"/>
              </a:xfrm>
              <a:prstGeom prst="rect">
                <a:avLst/>
              </a:prstGeom>
              <a:noFill/>
            </p:spPr>
            <p:txBody>
              <a:bodyPr wrap="none" rtlCol="0">
                <a:spAutoFit/>
              </a:bodyPr>
              <a:lstStyle/>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p:txBody>
          </p:sp>
          <p:sp>
            <p:nvSpPr>
              <p:cNvPr id="9" name="TextBox 8"/>
              <p:cNvSpPr txBox="1"/>
              <p:nvPr/>
            </p:nvSpPr>
            <p:spPr>
              <a:xfrm>
                <a:off x="1545738" y="228599"/>
                <a:ext cx="554499" cy="747709"/>
              </a:xfrm>
              <a:prstGeom prst="rect">
                <a:avLst/>
              </a:prstGeom>
              <a:noFill/>
            </p:spPr>
            <p:txBody>
              <a:bodyPr wrap="none" rtlCol="0">
                <a:spAutoFit/>
              </a:bodyPr>
              <a:lstStyle/>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p:txBody>
          </p:sp>
          <p:sp>
            <p:nvSpPr>
              <p:cNvPr id="10" name="TextBox 9"/>
              <p:cNvSpPr txBox="1"/>
              <p:nvPr/>
            </p:nvSpPr>
            <p:spPr>
              <a:xfrm>
                <a:off x="2086956" y="228598"/>
                <a:ext cx="554499" cy="747709"/>
              </a:xfrm>
              <a:prstGeom prst="rect">
                <a:avLst/>
              </a:prstGeom>
              <a:noFill/>
            </p:spPr>
            <p:txBody>
              <a:bodyPr wrap="none" rtlCol="0">
                <a:spAutoFit/>
              </a:bodyPr>
              <a:lstStyle/>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p:txBody>
          </p:sp>
          <p:sp>
            <p:nvSpPr>
              <p:cNvPr id="11" name="TextBox 10"/>
              <p:cNvSpPr txBox="1"/>
              <p:nvPr/>
            </p:nvSpPr>
            <p:spPr>
              <a:xfrm>
                <a:off x="2628175" y="228600"/>
                <a:ext cx="554499" cy="747709"/>
              </a:xfrm>
              <a:prstGeom prst="rect">
                <a:avLst/>
              </a:prstGeom>
              <a:noFill/>
            </p:spPr>
            <p:txBody>
              <a:bodyPr wrap="none" rtlCol="0">
                <a:spAutoFit/>
              </a:bodyPr>
              <a:lstStyle/>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p:txBody>
          </p:sp>
        </p:grpSp>
      </p:grpSp>
      <p:sp>
        <p:nvSpPr>
          <p:cNvPr id="17" name="TextBox 16"/>
          <p:cNvSpPr txBox="1"/>
          <p:nvPr/>
        </p:nvSpPr>
        <p:spPr>
          <a:xfrm>
            <a:off x="742950" y="57150"/>
            <a:ext cx="7848599" cy="830997"/>
          </a:xfrm>
          <a:prstGeom prst="rect">
            <a:avLst/>
          </a:prstGeom>
          <a:noFill/>
        </p:spPr>
        <p:txBody>
          <a:bodyPr wrap="square" rtlCol="0">
            <a:spAutoFit/>
          </a:bodyPr>
          <a:lstStyle/>
          <a:p>
            <a:pPr algn="ctr"/>
            <a:r>
              <a:rPr lang="en-US" sz="2400" b="1" dirty="0" smtClean="0">
                <a:solidFill>
                  <a:prstClr val="white"/>
                </a:solidFill>
              </a:rPr>
              <a:t>One .</a:t>
            </a:r>
            <a:r>
              <a:rPr lang="en-US" sz="2400" b="1" dirty="0">
                <a:solidFill>
                  <a:prstClr val="white"/>
                </a:solidFill>
              </a:rPr>
              <a:t>NET 4.0 </a:t>
            </a:r>
            <a:r>
              <a:rPr lang="en-US" sz="2400" b="1" dirty="0" smtClean="0">
                <a:solidFill>
                  <a:prstClr val="white"/>
                </a:solidFill>
              </a:rPr>
              <a:t>Thread </a:t>
            </a:r>
            <a:br>
              <a:rPr lang="en-US" sz="2400" b="1" dirty="0" smtClean="0">
                <a:solidFill>
                  <a:prstClr val="white"/>
                </a:solidFill>
              </a:rPr>
            </a:br>
            <a:r>
              <a:rPr lang="en-US" sz="2400" b="1" dirty="0" smtClean="0">
                <a:solidFill>
                  <a:prstClr val="white"/>
                </a:solidFill>
              </a:rPr>
              <a:t>(allocates one megabyte)</a:t>
            </a:r>
            <a:endParaRPr lang="en-US" sz="2400" b="1" dirty="0">
              <a:solidFill>
                <a:prstClr val="white"/>
              </a:solidFill>
            </a:endParaRPr>
          </a:p>
        </p:txBody>
      </p:sp>
      <p:sp>
        <p:nvSpPr>
          <p:cNvPr id="18" name="TextBox 17"/>
          <p:cNvSpPr txBox="1"/>
          <p:nvPr/>
        </p:nvSpPr>
        <p:spPr>
          <a:xfrm>
            <a:off x="820391" y="4381101"/>
            <a:ext cx="7848599" cy="461665"/>
          </a:xfrm>
          <a:prstGeom prst="rect">
            <a:avLst/>
          </a:prstGeom>
          <a:noFill/>
        </p:spPr>
        <p:txBody>
          <a:bodyPr wrap="square" rtlCol="0">
            <a:spAutoFit/>
          </a:bodyPr>
          <a:lstStyle/>
          <a:p>
            <a:pPr algn="ctr"/>
            <a:r>
              <a:rPr lang="en-US" sz="2400" b="1" dirty="0">
                <a:solidFill>
                  <a:prstClr val="white"/>
                </a:solidFill>
              </a:rPr>
              <a:t>One Erlang Process </a:t>
            </a:r>
            <a:r>
              <a:rPr lang="en-US" sz="2400" b="1" dirty="0" smtClean="0">
                <a:solidFill>
                  <a:prstClr val="white"/>
                </a:solidFill>
              </a:rPr>
              <a:t>(allocates one </a:t>
            </a:r>
            <a:r>
              <a:rPr lang="en-US" sz="2400" b="1" dirty="0">
                <a:solidFill>
                  <a:prstClr val="white"/>
                </a:solidFill>
              </a:rPr>
              <a:t>kilobyte)</a:t>
            </a:r>
          </a:p>
        </p:txBody>
      </p:sp>
      <p:sp>
        <p:nvSpPr>
          <p:cNvPr id="20" name="Right Arrow 19"/>
          <p:cNvSpPr/>
          <p:nvPr/>
        </p:nvSpPr>
        <p:spPr>
          <a:xfrm>
            <a:off x="3810000" y="4229100"/>
            <a:ext cx="614312" cy="1520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TextBox 20"/>
          <p:cNvSpPr txBox="1"/>
          <p:nvPr/>
        </p:nvSpPr>
        <p:spPr>
          <a:xfrm>
            <a:off x="228600" y="4686300"/>
            <a:ext cx="8686800" cy="461665"/>
          </a:xfrm>
          <a:prstGeom prst="rect">
            <a:avLst/>
          </a:prstGeom>
          <a:noFill/>
        </p:spPr>
        <p:txBody>
          <a:bodyPr wrap="square" rtlCol="0">
            <a:spAutoFit/>
          </a:bodyPr>
          <a:lstStyle/>
          <a:p>
            <a:r>
              <a:rPr lang="en-US" sz="2400" dirty="0" smtClean="0">
                <a:solidFill>
                  <a:schemeClr val="bg1">
                    <a:lumMod val="50000"/>
                  </a:schemeClr>
                </a:solidFill>
              </a:rPr>
              <a:t>Why -&gt; elsewhere concurrency is painful</a:t>
            </a:r>
            <a:endParaRPr lang="en-US" sz="2400" dirty="0">
              <a:solidFill>
                <a:schemeClr val="bg1">
                  <a:lumMod val="50000"/>
                </a:schemeClr>
              </a:solidFill>
            </a:endParaRPr>
          </a:p>
        </p:txBody>
      </p:sp>
      <p:sp>
        <p:nvSpPr>
          <p:cNvPr id="19" name="Rectangle 18"/>
          <p:cNvSpPr/>
          <p:nvPr/>
        </p:nvSpPr>
        <p:spPr>
          <a:xfrm>
            <a:off x="4564833" y="4171950"/>
            <a:ext cx="299631" cy="369332"/>
          </a:xfrm>
          <a:prstGeom prst="rect">
            <a:avLst/>
          </a:prstGeom>
        </p:spPr>
        <p:txBody>
          <a:bodyPr wrap="none">
            <a:spAutoFit/>
          </a:bodyPr>
          <a:lstStyle/>
          <a:p>
            <a:r>
              <a:rPr lang="en-US" dirty="0">
                <a:solidFill>
                  <a:srgbClr val="FFFF99"/>
                </a:solidFill>
              </a:rPr>
              <a:t>*</a:t>
            </a:r>
            <a:endParaRPr lang="en-US" b="1" dirty="0">
              <a:solidFill>
                <a:srgbClr val="FFFF99"/>
              </a:solidFill>
            </a:endParaRPr>
          </a:p>
        </p:txBody>
      </p:sp>
    </p:spTree>
    <p:extLst>
      <p:ext uri="{BB962C8B-B14F-4D97-AF65-F5344CB8AC3E}">
        <p14:creationId xmlns:p14="http://schemas.microsoft.com/office/powerpoint/2010/main" val="42772912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I arrived at erlang</a:t>
            </a:r>
            <a:endParaRPr lang="en-US" dirty="0"/>
          </a:p>
        </p:txBody>
      </p:sp>
      <p:sp>
        <p:nvSpPr>
          <p:cNvPr id="3" name="Text Placeholder 2"/>
          <p:cNvSpPr>
            <a:spLocks noGrp="1"/>
          </p:cNvSpPr>
          <p:nvPr>
            <p:ph type="body" idx="1"/>
          </p:nvPr>
        </p:nvSpPr>
        <p:spPr/>
        <p:txBody>
          <a:bodyPr/>
          <a:lstStyle/>
          <a:p>
            <a:r>
              <a:rPr lang="en-US" dirty="0" smtClean="0"/>
              <a:t>A quick architecture lesson, sort…of…</a:t>
            </a:r>
            <a:endParaRPr lang="en-US" dirty="0"/>
          </a:p>
        </p:txBody>
      </p:sp>
    </p:spTree>
    <p:extLst>
      <p:ext uri="{BB962C8B-B14F-4D97-AF65-F5344CB8AC3E}">
        <p14:creationId xmlns:p14="http://schemas.microsoft.com/office/powerpoint/2010/main" val="8292924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r>
              <a:rPr lang="en-US" dirty="0" smtClean="0"/>
              <a:t>Cheap processes</a:t>
            </a:r>
            <a:endParaRPr lang="en-US" dirty="0"/>
          </a:p>
        </p:txBody>
      </p:sp>
    </p:spTree>
    <p:extLst>
      <p:ext uri="{BB962C8B-B14F-4D97-AF65-F5344CB8AC3E}">
        <p14:creationId xmlns:p14="http://schemas.microsoft.com/office/powerpoint/2010/main" val="30996318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.net</a:t>
            </a:r>
            <a:r>
              <a:rPr lang="en-US" dirty="0" smtClean="0"/>
              <a:t> to erlang/OTP</a:t>
            </a:r>
            <a:endParaRPr lang="en-US" dirty="0"/>
          </a:p>
        </p:txBody>
      </p:sp>
      <p:sp>
        <p:nvSpPr>
          <p:cNvPr id="3" name="Text Placeholder 2"/>
          <p:cNvSpPr>
            <a:spLocks noGrp="1"/>
          </p:cNvSpPr>
          <p:nvPr>
            <p:ph type="body" idx="1"/>
          </p:nvPr>
        </p:nvSpPr>
        <p:spPr/>
        <p:txBody>
          <a:bodyPr/>
          <a:lstStyle/>
          <a:p>
            <a:r>
              <a:rPr lang="en-US" dirty="0" smtClean="0"/>
              <a:t>How .NET translates to Erlang</a:t>
            </a:r>
            <a:endParaRPr lang="en-US" dirty="0"/>
          </a:p>
        </p:txBody>
      </p:sp>
    </p:spTree>
    <p:extLst>
      <p:ext uri="{BB962C8B-B14F-4D97-AF65-F5344CB8AC3E}">
        <p14:creationId xmlns:p14="http://schemas.microsoft.com/office/powerpoint/2010/main" val="305693292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It doesn’t, but here are some correlations we can make</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4952471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is to what</a:t>
            </a:r>
            <a:endParaRPr lang="en-US" dirty="0"/>
          </a:p>
        </p:txBody>
      </p:sp>
      <p:sp>
        <p:nvSpPr>
          <p:cNvPr id="3" name="Text Placeholder 2"/>
          <p:cNvSpPr>
            <a:spLocks noGrp="1"/>
          </p:cNvSpPr>
          <p:nvPr>
            <p:ph type="body" idx="1"/>
          </p:nvPr>
        </p:nvSpPr>
        <p:spPr/>
        <p:txBody>
          <a:bodyPr/>
          <a:lstStyle/>
          <a:p>
            <a:r>
              <a:rPr lang="en-US" dirty="0" smtClean="0"/>
              <a:t>Microsoft World</a:t>
            </a:r>
            <a:endParaRPr lang="en-US" dirty="0"/>
          </a:p>
        </p:txBody>
      </p:sp>
      <p:sp>
        <p:nvSpPr>
          <p:cNvPr id="4" name="Content Placeholder 3"/>
          <p:cNvSpPr>
            <a:spLocks noGrp="1"/>
          </p:cNvSpPr>
          <p:nvPr>
            <p:ph sz="half" idx="2"/>
          </p:nvPr>
        </p:nvSpPr>
        <p:spPr/>
        <p:txBody>
          <a:bodyPr/>
          <a:lstStyle/>
          <a:p>
            <a:r>
              <a:rPr lang="en-US" dirty="0" smtClean="0"/>
              <a:t>C#</a:t>
            </a:r>
          </a:p>
          <a:p>
            <a:r>
              <a:rPr lang="en-US" dirty="0" smtClean="0"/>
              <a:t>Framework - .NET</a:t>
            </a:r>
            <a:endParaRPr lang="en-US" dirty="0"/>
          </a:p>
        </p:txBody>
      </p:sp>
      <p:sp>
        <p:nvSpPr>
          <p:cNvPr id="5" name="Text Placeholder 4"/>
          <p:cNvSpPr>
            <a:spLocks noGrp="1"/>
          </p:cNvSpPr>
          <p:nvPr>
            <p:ph type="body" sz="quarter" idx="3"/>
          </p:nvPr>
        </p:nvSpPr>
        <p:spPr/>
        <p:txBody>
          <a:bodyPr/>
          <a:lstStyle/>
          <a:p>
            <a:r>
              <a:rPr lang="en-US" dirty="0" smtClean="0"/>
              <a:t>Erlang World</a:t>
            </a:r>
            <a:endParaRPr lang="en-US" dirty="0"/>
          </a:p>
        </p:txBody>
      </p:sp>
      <p:sp>
        <p:nvSpPr>
          <p:cNvPr id="6" name="Content Placeholder 5"/>
          <p:cNvSpPr>
            <a:spLocks noGrp="1"/>
          </p:cNvSpPr>
          <p:nvPr>
            <p:ph sz="quarter" idx="4"/>
          </p:nvPr>
        </p:nvSpPr>
        <p:spPr/>
        <p:txBody>
          <a:bodyPr/>
          <a:lstStyle/>
          <a:p>
            <a:r>
              <a:rPr lang="en-US" dirty="0" smtClean="0"/>
              <a:t>Erlang</a:t>
            </a:r>
          </a:p>
          <a:p>
            <a:r>
              <a:rPr lang="en-US" dirty="0" smtClean="0"/>
              <a:t>Framework - OTP</a:t>
            </a:r>
            <a:endParaRPr lang="en-US" dirty="0"/>
          </a:p>
        </p:txBody>
      </p:sp>
    </p:spTree>
    <p:extLst>
      <p:ext uri="{BB962C8B-B14F-4D97-AF65-F5344CB8AC3E}">
        <p14:creationId xmlns:p14="http://schemas.microsoft.com/office/powerpoint/2010/main" val="370635985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 Simple Code</a:t>
            </a:r>
            <a:endParaRPr lang="en-US" dirty="0"/>
          </a:p>
        </p:txBody>
      </p:sp>
      <p:sp>
        <p:nvSpPr>
          <p:cNvPr id="3" name="Text Placeholder 2"/>
          <p:cNvSpPr>
            <a:spLocks noGrp="1"/>
          </p:cNvSpPr>
          <p:nvPr>
            <p:ph type="body" idx="1"/>
          </p:nvPr>
        </p:nvSpPr>
        <p:spPr/>
        <p:txBody>
          <a:bodyPr/>
          <a:lstStyle/>
          <a:p>
            <a:r>
              <a:rPr lang="en-US" dirty="0" smtClean="0"/>
              <a:t>C#	</a:t>
            </a:r>
            <a:endParaRPr lang="en-US" dirty="0"/>
          </a:p>
        </p:txBody>
      </p:sp>
      <p:sp>
        <p:nvSpPr>
          <p:cNvPr id="6" name="Text Placeholder 5"/>
          <p:cNvSpPr>
            <a:spLocks noGrp="1"/>
          </p:cNvSpPr>
          <p:nvPr>
            <p:ph type="body" sz="quarter" idx="3"/>
          </p:nvPr>
        </p:nvSpPr>
        <p:spPr/>
        <p:txBody>
          <a:bodyPr/>
          <a:lstStyle/>
          <a:p>
            <a:r>
              <a:rPr lang="en-US" dirty="0" smtClean="0"/>
              <a:t>Erlang</a:t>
            </a:r>
            <a:endParaRPr lang="en-US" dirty="0"/>
          </a:p>
        </p:txBody>
      </p:sp>
      <p:sp>
        <p:nvSpPr>
          <p:cNvPr id="10" name="Rectangle 9"/>
          <p:cNvSpPr/>
          <p:nvPr/>
        </p:nvSpPr>
        <p:spPr>
          <a:xfrm>
            <a:off x="241524" y="1580063"/>
            <a:ext cx="4572000" cy="2031325"/>
          </a:xfrm>
          <a:prstGeom prst="rect">
            <a:avLst/>
          </a:prstGeom>
        </p:spPr>
        <p:txBody>
          <a:bodyPr>
            <a:spAutoFit/>
          </a:bodyPr>
          <a:lstStyle/>
          <a:p>
            <a:r>
              <a:rPr lang="en-US" dirty="0" smtClean="0">
                <a:solidFill>
                  <a:srgbClr val="CCFFCC"/>
                </a:solidFill>
              </a:rPr>
              <a:t>public </a:t>
            </a:r>
            <a:r>
              <a:rPr lang="en-US" dirty="0">
                <a:solidFill>
                  <a:srgbClr val="CCFFCC"/>
                </a:solidFill>
              </a:rPr>
              <a:t>class Calculator</a:t>
            </a:r>
          </a:p>
          <a:p>
            <a:r>
              <a:rPr lang="en-US" dirty="0">
                <a:solidFill>
                  <a:srgbClr val="CCFFCC"/>
                </a:solidFill>
              </a:rPr>
              <a:t>{</a:t>
            </a:r>
          </a:p>
          <a:p>
            <a:r>
              <a:rPr lang="en-US" dirty="0">
                <a:solidFill>
                  <a:srgbClr val="CCFFCC"/>
                </a:solidFill>
              </a:rPr>
              <a:t> </a:t>
            </a:r>
            <a:r>
              <a:rPr lang="en-US" dirty="0" smtClean="0">
                <a:solidFill>
                  <a:srgbClr val="CCFFCC"/>
                </a:solidFill>
              </a:rPr>
              <a:t>   public </a:t>
            </a:r>
            <a:r>
              <a:rPr lang="en-US" dirty="0">
                <a:solidFill>
                  <a:srgbClr val="CCFFCC"/>
                </a:solidFill>
              </a:rPr>
              <a:t>static </a:t>
            </a:r>
            <a:r>
              <a:rPr lang="en-US" dirty="0" err="1">
                <a:solidFill>
                  <a:srgbClr val="CCFFCC"/>
                </a:solidFill>
              </a:rPr>
              <a:t>int</a:t>
            </a:r>
            <a:r>
              <a:rPr lang="en-US" dirty="0">
                <a:solidFill>
                  <a:srgbClr val="CCFFCC"/>
                </a:solidFill>
              </a:rPr>
              <a:t> </a:t>
            </a:r>
            <a:r>
              <a:rPr lang="en-US" dirty="0" err="1">
                <a:solidFill>
                  <a:srgbClr val="CCFFCC"/>
                </a:solidFill>
              </a:rPr>
              <a:t>AddTwoNumbers</a:t>
            </a:r>
            <a:r>
              <a:rPr lang="en-US" dirty="0">
                <a:solidFill>
                  <a:srgbClr val="CCFFCC"/>
                </a:solidFill>
              </a:rPr>
              <a:t>(</a:t>
            </a:r>
            <a:r>
              <a:rPr lang="en-US" dirty="0" err="1">
                <a:solidFill>
                  <a:srgbClr val="CCFFCC"/>
                </a:solidFill>
              </a:rPr>
              <a:t>int</a:t>
            </a:r>
            <a:r>
              <a:rPr lang="en-US" dirty="0">
                <a:solidFill>
                  <a:srgbClr val="CCFFCC"/>
                </a:solidFill>
              </a:rPr>
              <a:t> x, </a:t>
            </a:r>
            <a:r>
              <a:rPr lang="en-US" dirty="0" err="1">
                <a:solidFill>
                  <a:srgbClr val="CCFFCC"/>
                </a:solidFill>
              </a:rPr>
              <a:t>int</a:t>
            </a:r>
            <a:r>
              <a:rPr lang="en-US" dirty="0">
                <a:solidFill>
                  <a:srgbClr val="CCFFCC"/>
                </a:solidFill>
              </a:rPr>
              <a:t> y)</a:t>
            </a:r>
          </a:p>
          <a:p>
            <a:r>
              <a:rPr lang="en-US" dirty="0" smtClean="0">
                <a:solidFill>
                  <a:srgbClr val="CCFFCC"/>
                </a:solidFill>
              </a:rPr>
              <a:t>    {</a:t>
            </a:r>
            <a:r>
              <a:rPr lang="en-US" dirty="0">
                <a:solidFill>
                  <a:srgbClr val="CCFFCC"/>
                </a:solidFill>
              </a:rPr>
              <a:t>	</a:t>
            </a:r>
          </a:p>
          <a:p>
            <a:r>
              <a:rPr lang="is-IS" dirty="0" smtClean="0">
                <a:solidFill>
                  <a:srgbClr val="CCFFCC"/>
                </a:solidFill>
              </a:rPr>
              <a:t>        return x </a:t>
            </a:r>
            <a:r>
              <a:rPr lang="is-IS" dirty="0">
                <a:solidFill>
                  <a:srgbClr val="CCFFCC"/>
                </a:solidFill>
              </a:rPr>
              <a:t>+ y</a:t>
            </a:r>
            <a:r>
              <a:rPr lang="is-IS" dirty="0" smtClean="0">
                <a:solidFill>
                  <a:srgbClr val="CCFFCC"/>
                </a:solidFill>
              </a:rPr>
              <a:t>;	</a:t>
            </a:r>
          </a:p>
          <a:p>
            <a:r>
              <a:rPr lang="is-IS" dirty="0" smtClean="0">
                <a:solidFill>
                  <a:srgbClr val="CCFFCC"/>
                </a:solidFill>
              </a:rPr>
              <a:t>    }</a:t>
            </a:r>
            <a:endParaRPr lang="is-IS" dirty="0">
              <a:solidFill>
                <a:srgbClr val="CCFFCC"/>
              </a:solidFill>
            </a:endParaRPr>
          </a:p>
          <a:p>
            <a:r>
              <a:rPr lang="is-IS" dirty="0" smtClean="0">
                <a:solidFill>
                  <a:srgbClr val="CCFFCC"/>
                </a:solidFill>
              </a:rPr>
              <a:t>}</a:t>
            </a:r>
            <a:endParaRPr lang="is-IS" dirty="0">
              <a:solidFill>
                <a:srgbClr val="CCFFCC"/>
              </a:solidFill>
            </a:endParaRPr>
          </a:p>
        </p:txBody>
      </p:sp>
      <p:sp>
        <p:nvSpPr>
          <p:cNvPr id="11" name="Rectangle 10"/>
          <p:cNvSpPr/>
          <p:nvPr/>
        </p:nvSpPr>
        <p:spPr>
          <a:xfrm>
            <a:off x="4916533" y="1562524"/>
            <a:ext cx="4572000" cy="646331"/>
          </a:xfrm>
          <a:prstGeom prst="rect">
            <a:avLst/>
          </a:prstGeom>
          <a:ln>
            <a:noFill/>
          </a:ln>
        </p:spPr>
        <p:txBody>
          <a:bodyPr>
            <a:spAutoFit/>
          </a:bodyPr>
          <a:lstStyle/>
          <a:p>
            <a:r>
              <a:rPr lang="en-US" dirty="0" err="1" smtClean="0">
                <a:solidFill>
                  <a:srgbClr val="FFFF00"/>
                </a:solidFill>
              </a:rPr>
              <a:t>add_two_numbers</a:t>
            </a:r>
            <a:r>
              <a:rPr lang="en-US" dirty="0">
                <a:solidFill>
                  <a:srgbClr val="FFFF00"/>
                </a:solidFill>
              </a:rPr>
              <a:t>(A, B) -&gt;</a:t>
            </a:r>
          </a:p>
          <a:p>
            <a:r>
              <a:rPr lang="en-US" dirty="0">
                <a:solidFill>
                  <a:srgbClr val="FFFF00"/>
                </a:solidFill>
              </a:rPr>
              <a:t>	A + B.</a:t>
            </a:r>
          </a:p>
        </p:txBody>
      </p:sp>
    </p:spTree>
    <p:extLst>
      <p:ext uri="{BB962C8B-B14F-4D97-AF65-F5344CB8AC3E}">
        <p14:creationId xmlns:p14="http://schemas.microsoft.com/office/powerpoint/2010/main" val="53782222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Namespaces</a:t>
            </a:r>
            <a:endParaRPr lang="en-US" dirty="0"/>
          </a:p>
        </p:txBody>
      </p:sp>
      <p:sp>
        <p:nvSpPr>
          <p:cNvPr id="3" name="Content Placeholder 2"/>
          <p:cNvSpPr>
            <a:spLocks noGrp="1"/>
          </p:cNvSpPr>
          <p:nvPr>
            <p:ph idx="1"/>
          </p:nvPr>
        </p:nvSpPr>
        <p:spPr/>
        <p:txBody>
          <a:bodyPr/>
          <a:lstStyle/>
          <a:p>
            <a:r>
              <a:rPr lang="en-US" dirty="0" smtClean="0"/>
              <a:t>C#</a:t>
            </a:r>
          </a:p>
          <a:p>
            <a:pPr lvl="1"/>
            <a:r>
              <a:rPr lang="en-US" dirty="0" smtClean="0"/>
              <a:t>Namespace </a:t>
            </a:r>
            <a:r>
              <a:rPr lang="en-US" dirty="0" err="1" smtClean="0"/>
              <a:t>Company.Team.SubTeam.App.Module</a:t>
            </a:r>
            <a:endParaRPr lang="en-US" dirty="0" smtClean="0"/>
          </a:p>
          <a:p>
            <a:r>
              <a:rPr lang="en-US" dirty="0" smtClean="0"/>
              <a:t>Erlang</a:t>
            </a:r>
          </a:p>
          <a:p>
            <a:pPr lvl="1"/>
            <a:r>
              <a:rPr lang="en-US" dirty="0" smtClean="0"/>
              <a:t>Doesn’t have namespaces, uses convention</a:t>
            </a:r>
          </a:p>
          <a:p>
            <a:pPr lvl="1"/>
            <a:r>
              <a:rPr lang="en-US" dirty="0" err="1" smtClean="0"/>
              <a:t>mortgage_credit:pull</a:t>
            </a:r>
            <a:r>
              <a:rPr lang="en-US" dirty="0" smtClean="0"/>
              <a:t>(Client).</a:t>
            </a:r>
            <a:endParaRPr lang="en-US" dirty="0"/>
          </a:p>
        </p:txBody>
      </p:sp>
    </p:spTree>
    <p:extLst>
      <p:ext uri="{BB962C8B-B14F-4D97-AF65-F5344CB8AC3E}">
        <p14:creationId xmlns:p14="http://schemas.microsoft.com/office/powerpoint/2010/main" val="221362673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 Functions!</a:t>
            </a:r>
            <a:endParaRPr lang="en-US" dirty="0"/>
          </a:p>
        </p:txBody>
      </p:sp>
      <p:sp>
        <p:nvSpPr>
          <p:cNvPr id="3" name="Text Placeholder 2"/>
          <p:cNvSpPr>
            <a:spLocks noGrp="1"/>
          </p:cNvSpPr>
          <p:nvPr>
            <p:ph type="body" idx="1"/>
          </p:nvPr>
        </p:nvSpPr>
        <p:spPr/>
        <p:txBody>
          <a:bodyPr/>
          <a:lstStyle/>
          <a:p>
            <a:r>
              <a:rPr lang="en-US" dirty="0" smtClean="0"/>
              <a:t>C#</a:t>
            </a:r>
            <a:endParaRPr lang="en-US" dirty="0"/>
          </a:p>
        </p:txBody>
      </p:sp>
      <p:sp>
        <p:nvSpPr>
          <p:cNvPr id="4" name="Content Placeholder 3"/>
          <p:cNvSpPr>
            <a:spLocks noGrp="1"/>
          </p:cNvSpPr>
          <p:nvPr>
            <p:ph sz="half" idx="2"/>
          </p:nvPr>
        </p:nvSpPr>
        <p:spPr/>
        <p:txBody>
          <a:bodyPr>
            <a:normAutofit fontScale="92500"/>
          </a:bodyPr>
          <a:lstStyle/>
          <a:p>
            <a:r>
              <a:rPr lang="en-US" dirty="0" err="1" smtClean="0"/>
              <a:t>IEnumerable</a:t>
            </a:r>
            <a:r>
              <a:rPr lang="en-US" dirty="0" smtClean="0"/>
              <a:t>&lt;T&gt;.Where()</a:t>
            </a:r>
          </a:p>
          <a:p>
            <a:r>
              <a:rPr lang="en-US" dirty="0" err="1" smtClean="0"/>
              <a:t>IEnumerable</a:t>
            </a:r>
            <a:r>
              <a:rPr lang="en-US" dirty="0" smtClean="0"/>
              <a:t>&lt;T&gt;.Select()</a:t>
            </a:r>
          </a:p>
          <a:p>
            <a:r>
              <a:rPr lang="en-US" dirty="0" err="1" smtClean="0"/>
              <a:t>IEnumerable</a:t>
            </a:r>
            <a:r>
              <a:rPr lang="en-US" dirty="0" smtClean="0"/>
              <a:t>&lt;T&gt;.Aggregate()</a:t>
            </a:r>
          </a:p>
          <a:p>
            <a:r>
              <a:rPr lang="en-US" dirty="0" err="1" smtClean="0"/>
              <a:t>Thread.Start</a:t>
            </a:r>
            <a:r>
              <a:rPr lang="en-US" dirty="0" smtClean="0"/>
              <a:t>(), </a:t>
            </a:r>
            <a:r>
              <a:rPr lang="en-US" dirty="0" err="1" smtClean="0"/>
              <a:t>Thread.QueueUserWorkItem</a:t>
            </a:r>
            <a:r>
              <a:rPr lang="en-US" dirty="0" smtClean="0"/>
              <a:t>()</a:t>
            </a:r>
          </a:p>
          <a:p>
            <a:r>
              <a:rPr lang="en-US" dirty="0" err="1" smtClean="0"/>
              <a:t>Console.WriteLine</a:t>
            </a:r>
            <a:r>
              <a:rPr lang="en-US" dirty="0" smtClean="0"/>
              <a:t>()</a:t>
            </a:r>
            <a:endParaRPr lang="en-US" dirty="0"/>
          </a:p>
        </p:txBody>
      </p:sp>
      <p:sp>
        <p:nvSpPr>
          <p:cNvPr id="5" name="Text Placeholder 4"/>
          <p:cNvSpPr>
            <a:spLocks noGrp="1"/>
          </p:cNvSpPr>
          <p:nvPr>
            <p:ph type="body" sz="quarter" idx="3"/>
          </p:nvPr>
        </p:nvSpPr>
        <p:spPr/>
        <p:txBody>
          <a:bodyPr/>
          <a:lstStyle/>
          <a:p>
            <a:r>
              <a:rPr lang="en-US" dirty="0" smtClean="0"/>
              <a:t>Erlang</a:t>
            </a:r>
            <a:endParaRPr lang="en-US" dirty="0"/>
          </a:p>
        </p:txBody>
      </p:sp>
      <p:sp>
        <p:nvSpPr>
          <p:cNvPr id="6" name="Content Placeholder 5"/>
          <p:cNvSpPr>
            <a:spLocks noGrp="1"/>
          </p:cNvSpPr>
          <p:nvPr>
            <p:ph sz="quarter" idx="4"/>
          </p:nvPr>
        </p:nvSpPr>
        <p:spPr/>
        <p:txBody>
          <a:bodyPr/>
          <a:lstStyle/>
          <a:p>
            <a:r>
              <a:rPr lang="en-US" dirty="0" err="1" smtClean="0"/>
              <a:t>lists:filter</a:t>
            </a:r>
            <a:r>
              <a:rPr lang="en-US" dirty="0" smtClean="0"/>
              <a:t>()</a:t>
            </a:r>
          </a:p>
          <a:p>
            <a:r>
              <a:rPr lang="en-US" dirty="0" err="1" smtClean="0"/>
              <a:t>lists.:map</a:t>
            </a:r>
            <a:r>
              <a:rPr lang="en-US" dirty="0" smtClean="0"/>
              <a:t>()</a:t>
            </a:r>
          </a:p>
          <a:p>
            <a:r>
              <a:rPr lang="en-US" dirty="0" err="1"/>
              <a:t>l</a:t>
            </a:r>
            <a:r>
              <a:rPr lang="en-US" dirty="0" err="1" smtClean="0"/>
              <a:t>ists:fold</a:t>
            </a:r>
            <a:r>
              <a:rPr lang="en-US" dirty="0" smtClean="0"/>
              <a:t>()</a:t>
            </a:r>
          </a:p>
          <a:p>
            <a:r>
              <a:rPr lang="en-US" dirty="0"/>
              <a:t>s</a:t>
            </a:r>
            <a:r>
              <a:rPr lang="en-US" dirty="0" smtClean="0"/>
              <a:t>pawn(), </a:t>
            </a:r>
            <a:r>
              <a:rPr lang="en-US" dirty="0" err="1" smtClean="0"/>
              <a:t>spawn_link</a:t>
            </a:r>
            <a:r>
              <a:rPr lang="en-US" dirty="0" smtClean="0"/>
              <a:t>()</a:t>
            </a:r>
          </a:p>
          <a:p>
            <a:r>
              <a:rPr lang="en-US" dirty="0" err="1" smtClean="0"/>
              <a:t>io:format</a:t>
            </a:r>
            <a:r>
              <a:rPr lang="en-US" dirty="0" smtClean="0"/>
              <a:t>()</a:t>
            </a:r>
            <a:endParaRPr lang="en-US" dirty="0"/>
          </a:p>
        </p:txBody>
      </p:sp>
      <p:cxnSp>
        <p:nvCxnSpPr>
          <p:cNvPr id="8" name="Straight Arrow Connector 7"/>
          <p:cNvCxnSpPr/>
          <p:nvPr/>
        </p:nvCxnSpPr>
        <p:spPr>
          <a:xfrm flipH="1" flipV="1">
            <a:off x="5173146" y="3871661"/>
            <a:ext cx="898331" cy="813047"/>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172152" y="4500042"/>
            <a:ext cx="937052" cy="369332"/>
          </a:xfrm>
          <a:prstGeom prst="rect">
            <a:avLst/>
          </a:prstGeom>
          <a:noFill/>
        </p:spPr>
        <p:txBody>
          <a:bodyPr wrap="square" rtlCol="0">
            <a:spAutoFit/>
          </a:bodyPr>
          <a:lstStyle/>
          <a:p>
            <a:r>
              <a:rPr lang="en-US" dirty="0" smtClean="0"/>
              <a:t>Module</a:t>
            </a:r>
            <a:endParaRPr lang="en-US" dirty="0"/>
          </a:p>
        </p:txBody>
      </p:sp>
    </p:spTree>
    <p:extLst>
      <p:ext uri="{BB962C8B-B14F-4D97-AF65-F5344CB8AC3E}">
        <p14:creationId xmlns:p14="http://schemas.microsoft.com/office/powerpoint/2010/main" val="201093239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 Modules</a:t>
            </a:r>
            <a:endParaRPr lang="en-US" dirty="0"/>
          </a:p>
        </p:txBody>
      </p:sp>
      <p:sp>
        <p:nvSpPr>
          <p:cNvPr id="3" name="Text Placeholder 2"/>
          <p:cNvSpPr>
            <a:spLocks noGrp="1"/>
          </p:cNvSpPr>
          <p:nvPr>
            <p:ph type="body" idx="1"/>
          </p:nvPr>
        </p:nvSpPr>
        <p:spPr/>
        <p:txBody>
          <a:bodyPr/>
          <a:lstStyle/>
          <a:p>
            <a:r>
              <a:rPr lang="en-US" dirty="0" smtClean="0"/>
              <a:t>C#</a:t>
            </a:r>
            <a:endParaRPr lang="en-US" dirty="0"/>
          </a:p>
        </p:txBody>
      </p:sp>
      <p:sp>
        <p:nvSpPr>
          <p:cNvPr id="4" name="Content Placeholder 3"/>
          <p:cNvSpPr>
            <a:spLocks noGrp="1"/>
          </p:cNvSpPr>
          <p:nvPr>
            <p:ph sz="half" idx="2"/>
          </p:nvPr>
        </p:nvSpPr>
        <p:spPr/>
        <p:txBody>
          <a:bodyPr/>
          <a:lstStyle/>
          <a:p>
            <a:r>
              <a:rPr lang="en-US" dirty="0" smtClean="0"/>
              <a:t>Everything has to be in a class in .NET. Not surprising it is an OOP language.</a:t>
            </a:r>
            <a:endParaRPr lang="en-US" dirty="0"/>
          </a:p>
        </p:txBody>
      </p:sp>
      <p:sp>
        <p:nvSpPr>
          <p:cNvPr id="5" name="Text Placeholder 4"/>
          <p:cNvSpPr>
            <a:spLocks noGrp="1"/>
          </p:cNvSpPr>
          <p:nvPr>
            <p:ph type="body" sz="quarter" idx="3"/>
          </p:nvPr>
        </p:nvSpPr>
        <p:spPr/>
        <p:txBody>
          <a:bodyPr/>
          <a:lstStyle/>
          <a:p>
            <a:r>
              <a:rPr lang="en-US" dirty="0" smtClean="0"/>
              <a:t>Erlang</a:t>
            </a:r>
            <a:endParaRPr lang="en-US" dirty="0"/>
          </a:p>
        </p:txBody>
      </p:sp>
      <p:sp>
        <p:nvSpPr>
          <p:cNvPr id="6" name="Content Placeholder 5"/>
          <p:cNvSpPr>
            <a:spLocks noGrp="1"/>
          </p:cNvSpPr>
          <p:nvPr>
            <p:ph sz="quarter" idx="4"/>
          </p:nvPr>
        </p:nvSpPr>
        <p:spPr/>
        <p:txBody>
          <a:bodyPr/>
          <a:lstStyle/>
          <a:p>
            <a:r>
              <a:rPr lang="en-US" dirty="0" smtClean="0"/>
              <a:t>Modules contains sequence definitions and function declarations.</a:t>
            </a:r>
          </a:p>
          <a:p>
            <a:r>
              <a:rPr lang="en-US" dirty="0" smtClean="0"/>
              <a:t>Files must be named the same name of the module</a:t>
            </a:r>
            <a:endParaRPr lang="en-US" dirty="0"/>
          </a:p>
        </p:txBody>
      </p:sp>
    </p:spTree>
    <p:extLst>
      <p:ext uri="{BB962C8B-B14F-4D97-AF65-F5344CB8AC3E}">
        <p14:creationId xmlns:p14="http://schemas.microsoft.com/office/powerpoint/2010/main" val="5188655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Text Placeholder 2"/>
          <p:cNvSpPr>
            <a:spLocks noGrp="1"/>
          </p:cNvSpPr>
          <p:nvPr>
            <p:ph type="body" idx="1"/>
          </p:nvPr>
        </p:nvSpPr>
        <p:spPr/>
        <p:txBody>
          <a:bodyPr/>
          <a:lstStyle/>
          <a:p>
            <a:r>
              <a:rPr lang="en-US" dirty="0" smtClean="0"/>
              <a:t>.NET</a:t>
            </a:r>
            <a:endParaRPr lang="en-US" dirty="0"/>
          </a:p>
        </p:txBody>
      </p:sp>
      <p:sp>
        <p:nvSpPr>
          <p:cNvPr id="4" name="Content Placeholder 3"/>
          <p:cNvSpPr>
            <a:spLocks noGrp="1"/>
          </p:cNvSpPr>
          <p:nvPr>
            <p:ph sz="half" idx="2"/>
          </p:nvPr>
        </p:nvSpPr>
        <p:spPr/>
        <p:txBody>
          <a:bodyPr/>
          <a:lstStyle/>
          <a:p>
            <a:r>
              <a:rPr lang="en-US" dirty="0" err="1" smtClean="0"/>
              <a:t>MSTest</a:t>
            </a:r>
            <a:endParaRPr lang="en-US" dirty="0" smtClean="0"/>
          </a:p>
          <a:p>
            <a:r>
              <a:rPr lang="en-US" dirty="0" err="1" smtClean="0"/>
              <a:t>Nunit</a:t>
            </a:r>
            <a:endParaRPr lang="en-US" dirty="0" smtClean="0"/>
          </a:p>
          <a:p>
            <a:r>
              <a:rPr lang="en-US" dirty="0" err="1" smtClean="0"/>
              <a:t>XUnit</a:t>
            </a:r>
            <a:endParaRPr lang="en-US" dirty="0" smtClean="0"/>
          </a:p>
          <a:p>
            <a:endParaRPr lang="en-US" dirty="0"/>
          </a:p>
        </p:txBody>
      </p:sp>
      <p:sp>
        <p:nvSpPr>
          <p:cNvPr id="5" name="Text Placeholder 4"/>
          <p:cNvSpPr>
            <a:spLocks noGrp="1"/>
          </p:cNvSpPr>
          <p:nvPr>
            <p:ph type="body" sz="quarter" idx="3"/>
          </p:nvPr>
        </p:nvSpPr>
        <p:spPr/>
        <p:txBody>
          <a:bodyPr/>
          <a:lstStyle/>
          <a:p>
            <a:r>
              <a:rPr lang="en-US" dirty="0" smtClean="0"/>
              <a:t>Erlang/OTP</a:t>
            </a:r>
            <a:endParaRPr lang="en-US" dirty="0"/>
          </a:p>
        </p:txBody>
      </p:sp>
      <p:sp>
        <p:nvSpPr>
          <p:cNvPr id="6" name="Content Placeholder 5"/>
          <p:cNvSpPr>
            <a:spLocks noGrp="1"/>
          </p:cNvSpPr>
          <p:nvPr>
            <p:ph sz="quarter" idx="4"/>
          </p:nvPr>
        </p:nvSpPr>
        <p:spPr/>
        <p:txBody>
          <a:bodyPr/>
          <a:lstStyle/>
          <a:p>
            <a:r>
              <a:rPr lang="en-US" dirty="0" err="1" smtClean="0"/>
              <a:t>eunit</a:t>
            </a:r>
            <a:r>
              <a:rPr lang="en-US" dirty="0" smtClean="0"/>
              <a:t> (community uses pretty much one tool)</a:t>
            </a:r>
            <a:endParaRPr lang="en-US" dirty="0"/>
          </a:p>
        </p:txBody>
      </p:sp>
    </p:spTree>
    <p:extLst>
      <p:ext uri="{BB962C8B-B14F-4D97-AF65-F5344CB8AC3E}">
        <p14:creationId xmlns:p14="http://schemas.microsoft.com/office/powerpoint/2010/main" val="37098229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Editors</a:t>
            </a:r>
            <a:endParaRPr lang="en-US" dirty="0"/>
          </a:p>
        </p:txBody>
      </p:sp>
      <p:sp>
        <p:nvSpPr>
          <p:cNvPr id="3" name="Text Placeholder 2"/>
          <p:cNvSpPr>
            <a:spLocks noGrp="1"/>
          </p:cNvSpPr>
          <p:nvPr>
            <p:ph type="body" idx="1"/>
          </p:nvPr>
        </p:nvSpPr>
        <p:spPr/>
        <p:txBody>
          <a:bodyPr/>
          <a:lstStyle/>
          <a:p>
            <a:r>
              <a:rPr lang="en-US" dirty="0" smtClean="0"/>
              <a:t>.NET</a:t>
            </a:r>
            <a:endParaRPr lang="en-US" dirty="0"/>
          </a:p>
        </p:txBody>
      </p:sp>
      <p:sp>
        <p:nvSpPr>
          <p:cNvPr id="4" name="Content Placeholder 3"/>
          <p:cNvSpPr>
            <a:spLocks noGrp="1"/>
          </p:cNvSpPr>
          <p:nvPr>
            <p:ph sz="half" idx="2"/>
          </p:nvPr>
        </p:nvSpPr>
        <p:spPr/>
        <p:txBody>
          <a:bodyPr/>
          <a:lstStyle/>
          <a:p>
            <a:r>
              <a:rPr lang="en-US" dirty="0" smtClean="0"/>
              <a:t>Visual Studio</a:t>
            </a:r>
            <a:endParaRPr lang="en-US" dirty="0"/>
          </a:p>
        </p:txBody>
      </p:sp>
      <p:sp>
        <p:nvSpPr>
          <p:cNvPr id="5" name="Text Placeholder 4"/>
          <p:cNvSpPr>
            <a:spLocks noGrp="1"/>
          </p:cNvSpPr>
          <p:nvPr>
            <p:ph type="body" sz="quarter" idx="3"/>
          </p:nvPr>
        </p:nvSpPr>
        <p:spPr/>
        <p:txBody>
          <a:bodyPr/>
          <a:lstStyle/>
          <a:p>
            <a:r>
              <a:rPr lang="en-US" dirty="0" smtClean="0"/>
              <a:t>Erlang/OTP</a:t>
            </a:r>
            <a:endParaRPr lang="en-US" dirty="0"/>
          </a:p>
        </p:txBody>
      </p:sp>
      <p:sp>
        <p:nvSpPr>
          <p:cNvPr id="6" name="Content Placeholder 5"/>
          <p:cNvSpPr>
            <a:spLocks noGrp="1"/>
          </p:cNvSpPr>
          <p:nvPr>
            <p:ph sz="quarter" idx="4"/>
          </p:nvPr>
        </p:nvSpPr>
        <p:spPr/>
        <p:txBody>
          <a:bodyPr/>
          <a:lstStyle/>
          <a:p>
            <a:r>
              <a:rPr lang="en-US" dirty="0" err="1" smtClean="0"/>
              <a:t>IntelliJ</a:t>
            </a:r>
            <a:r>
              <a:rPr lang="en-US" dirty="0" smtClean="0"/>
              <a:t> IDEA</a:t>
            </a:r>
          </a:p>
          <a:p>
            <a:r>
              <a:rPr lang="en-US" dirty="0" err="1" smtClean="0"/>
              <a:t>Emacs</a:t>
            </a:r>
            <a:endParaRPr lang="en-US" dirty="0" smtClean="0"/>
          </a:p>
          <a:p>
            <a:r>
              <a:rPr lang="en-US" dirty="0" smtClean="0"/>
              <a:t>VIM</a:t>
            </a:r>
          </a:p>
          <a:p>
            <a:r>
              <a:rPr lang="en-US" dirty="0" smtClean="0"/>
              <a:t>Sublime (has erlang plugin)</a:t>
            </a:r>
          </a:p>
          <a:p>
            <a:r>
              <a:rPr lang="en-US" dirty="0" smtClean="0"/>
              <a:t>Atom</a:t>
            </a:r>
            <a:endParaRPr lang="en-US" dirty="0"/>
          </a:p>
        </p:txBody>
      </p:sp>
    </p:spTree>
    <p:extLst>
      <p:ext uri="{BB962C8B-B14F-4D97-AF65-F5344CB8AC3E}">
        <p14:creationId xmlns:p14="http://schemas.microsoft.com/office/powerpoint/2010/main" val="289892010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966408" y="2116631"/>
            <a:ext cx="1611983" cy="12341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 Server</a:t>
            </a:r>
          </a:p>
        </p:txBody>
      </p:sp>
      <p:sp>
        <p:nvSpPr>
          <p:cNvPr id="4" name="Flowchart: Magnetic Disk 3"/>
          <p:cNvSpPr/>
          <p:nvPr/>
        </p:nvSpPr>
        <p:spPr>
          <a:xfrm>
            <a:off x="1187774" y="3350824"/>
            <a:ext cx="1574279" cy="142078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a:t>
            </a:r>
            <a:endParaRPr lang="en-US" dirty="0"/>
          </a:p>
        </p:txBody>
      </p:sp>
      <p:cxnSp>
        <p:nvCxnSpPr>
          <p:cNvPr id="6" name="Elbow Connector 5"/>
          <p:cNvCxnSpPr>
            <a:stCxn id="2" idx="2"/>
            <a:endCxn id="4" idx="4"/>
          </p:cNvCxnSpPr>
          <p:nvPr/>
        </p:nvCxnSpPr>
        <p:spPr>
          <a:xfrm rot="5400000">
            <a:off x="4912032" y="1200846"/>
            <a:ext cx="710390" cy="5010347"/>
          </a:xfrm>
          <a:prstGeom prst="bentConnector2">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2" idx="0"/>
            <a:endCxn id="26" idx="3"/>
          </p:cNvCxnSpPr>
          <p:nvPr/>
        </p:nvCxnSpPr>
        <p:spPr>
          <a:xfrm rot="16200000" flipV="1">
            <a:off x="4640119" y="-1015651"/>
            <a:ext cx="1127221" cy="5137343"/>
          </a:xfrm>
          <a:prstGeom prst="bentConnector2">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384222" y="642574"/>
            <a:ext cx="2205872" cy="369332"/>
          </a:xfrm>
          <a:prstGeom prst="rect">
            <a:avLst/>
          </a:prstGeom>
          <a:noFill/>
        </p:spPr>
        <p:txBody>
          <a:bodyPr wrap="square" rtlCol="0">
            <a:spAutoFit/>
          </a:bodyPr>
          <a:lstStyle/>
          <a:p>
            <a:pPr algn="ctr"/>
            <a:r>
              <a:rPr lang="en-US" dirty="0" smtClean="0"/>
              <a:t>Web Request</a:t>
            </a:r>
            <a:endParaRPr lang="en-US" dirty="0"/>
          </a:p>
        </p:txBody>
      </p:sp>
      <p:pic>
        <p:nvPicPr>
          <p:cNvPr id="26" name="Picture 25"/>
          <p:cNvPicPr>
            <a:picLocks noChangeAspect="1"/>
          </p:cNvPicPr>
          <p:nvPr/>
        </p:nvPicPr>
        <p:blipFill>
          <a:blip r:embed="rId2"/>
          <a:stretch>
            <a:fillRect/>
          </a:stretch>
        </p:blipFill>
        <p:spPr>
          <a:xfrm>
            <a:off x="-3368" y="0"/>
            <a:ext cx="2638425" cy="1978819"/>
          </a:xfrm>
          <a:prstGeom prst="rect">
            <a:avLst/>
          </a:prstGeom>
        </p:spPr>
      </p:pic>
      <p:sp>
        <p:nvSpPr>
          <p:cNvPr id="48" name="TextBox 47"/>
          <p:cNvSpPr txBox="1"/>
          <p:nvPr/>
        </p:nvSpPr>
        <p:spPr>
          <a:xfrm>
            <a:off x="3621463" y="3706019"/>
            <a:ext cx="2205872" cy="369332"/>
          </a:xfrm>
          <a:prstGeom prst="rect">
            <a:avLst/>
          </a:prstGeom>
          <a:noFill/>
        </p:spPr>
        <p:txBody>
          <a:bodyPr wrap="square" rtlCol="0">
            <a:spAutoFit/>
          </a:bodyPr>
          <a:lstStyle/>
          <a:p>
            <a:pPr algn="ctr"/>
            <a:r>
              <a:rPr lang="en-US" dirty="0" smtClean="0"/>
              <a:t>Fetch Data</a:t>
            </a:r>
            <a:endParaRPr lang="en-US" dirty="0"/>
          </a:p>
        </p:txBody>
      </p:sp>
      <p:sp>
        <p:nvSpPr>
          <p:cNvPr id="49" name="TextBox 48"/>
          <p:cNvSpPr txBox="1"/>
          <p:nvPr/>
        </p:nvSpPr>
        <p:spPr>
          <a:xfrm>
            <a:off x="2762053" y="2272406"/>
            <a:ext cx="3762865" cy="523220"/>
          </a:xfrm>
          <a:prstGeom prst="rect">
            <a:avLst/>
          </a:prstGeom>
          <a:noFill/>
        </p:spPr>
        <p:txBody>
          <a:bodyPr wrap="square" rtlCol="0">
            <a:spAutoFit/>
          </a:bodyPr>
          <a:lstStyle/>
          <a:p>
            <a:pPr algn="ctr"/>
            <a:r>
              <a:rPr lang="en-US" sz="2800" dirty="0" smtClean="0"/>
              <a:t>Blog Architecture</a:t>
            </a:r>
            <a:endParaRPr lang="en-US" sz="2800" dirty="0"/>
          </a:p>
        </p:txBody>
      </p:sp>
    </p:spTree>
    <p:extLst>
      <p:ext uri="{BB962C8B-B14F-4D97-AF65-F5344CB8AC3E}">
        <p14:creationId xmlns:p14="http://schemas.microsoft.com/office/powerpoint/2010/main" val="452504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Tools</a:t>
            </a:r>
            <a:endParaRPr lang="en-US" dirty="0"/>
          </a:p>
        </p:txBody>
      </p:sp>
      <p:sp>
        <p:nvSpPr>
          <p:cNvPr id="3" name="Text Placeholder 2"/>
          <p:cNvSpPr>
            <a:spLocks noGrp="1"/>
          </p:cNvSpPr>
          <p:nvPr>
            <p:ph type="body" idx="1"/>
          </p:nvPr>
        </p:nvSpPr>
        <p:spPr/>
        <p:txBody>
          <a:bodyPr/>
          <a:lstStyle/>
          <a:p>
            <a:r>
              <a:rPr lang="en-US" dirty="0" smtClean="0"/>
              <a:t>.NET</a:t>
            </a:r>
            <a:endParaRPr lang="en-US" dirty="0"/>
          </a:p>
        </p:txBody>
      </p:sp>
      <p:sp>
        <p:nvSpPr>
          <p:cNvPr id="4" name="Content Placeholder 3"/>
          <p:cNvSpPr>
            <a:spLocks noGrp="1"/>
          </p:cNvSpPr>
          <p:nvPr>
            <p:ph sz="half" idx="2"/>
          </p:nvPr>
        </p:nvSpPr>
        <p:spPr/>
        <p:txBody>
          <a:bodyPr/>
          <a:lstStyle/>
          <a:p>
            <a:r>
              <a:rPr lang="en-US" dirty="0" err="1" smtClean="0"/>
              <a:t>msbuild</a:t>
            </a:r>
            <a:endParaRPr lang="en-US" dirty="0"/>
          </a:p>
        </p:txBody>
      </p:sp>
      <p:sp>
        <p:nvSpPr>
          <p:cNvPr id="5" name="Text Placeholder 4"/>
          <p:cNvSpPr>
            <a:spLocks noGrp="1"/>
          </p:cNvSpPr>
          <p:nvPr>
            <p:ph type="body" sz="quarter" idx="3"/>
          </p:nvPr>
        </p:nvSpPr>
        <p:spPr/>
        <p:txBody>
          <a:bodyPr/>
          <a:lstStyle/>
          <a:p>
            <a:r>
              <a:rPr lang="en-US" dirty="0" smtClean="0"/>
              <a:t>Erlang/OTP</a:t>
            </a:r>
            <a:endParaRPr lang="en-US" dirty="0"/>
          </a:p>
        </p:txBody>
      </p:sp>
      <p:sp>
        <p:nvSpPr>
          <p:cNvPr id="6" name="Content Placeholder 5"/>
          <p:cNvSpPr>
            <a:spLocks noGrp="1"/>
          </p:cNvSpPr>
          <p:nvPr>
            <p:ph sz="quarter" idx="4"/>
          </p:nvPr>
        </p:nvSpPr>
        <p:spPr/>
        <p:txBody>
          <a:bodyPr/>
          <a:lstStyle/>
          <a:p>
            <a:r>
              <a:rPr lang="en-US" dirty="0" smtClean="0"/>
              <a:t>Rebar</a:t>
            </a:r>
          </a:p>
          <a:p>
            <a:pPr lvl="1"/>
            <a:r>
              <a:rPr lang="en-US" dirty="0" err="1" smtClean="0"/>
              <a:t>relx</a:t>
            </a:r>
            <a:endParaRPr lang="en-US" dirty="0" smtClean="0"/>
          </a:p>
          <a:p>
            <a:r>
              <a:rPr lang="en-US" dirty="0" smtClean="0"/>
              <a:t>Make</a:t>
            </a:r>
          </a:p>
        </p:txBody>
      </p:sp>
    </p:spTree>
    <p:extLst>
      <p:ext uri="{BB962C8B-B14F-4D97-AF65-F5344CB8AC3E}">
        <p14:creationId xmlns:p14="http://schemas.microsoft.com/office/powerpoint/2010/main" val="227443744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Erlang/OTP Replaces in .NET</a:t>
            </a:r>
            <a:endParaRPr lang="en-US" dirty="0"/>
          </a:p>
        </p:txBody>
      </p:sp>
      <p:sp>
        <p:nvSpPr>
          <p:cNvPr id="3" name="Text Placeholder 2"/>
          <p:cNvSpPr>
            <a:spLocks noGrp="1"/>
          </p:cNvSpPr>
          <p:nvPr>
            <p:ph type="body" idx="1"/>
          </p:nvPr>
        </p:nvSpPr>
        <p:spPr/>
        <p:txBody>
          <a:bodyPr/>
          <a:lstStyle/>
          <a:p>
            <a:r>
              <a:rPr lang="en-US" dirty="0" smtClean="0"/>
              <a:t>Keep</a:t>
            </a:r>
            <a:endParaRPr lang="en-US" dirty="0"/>
          </a:p>
        </p:txBody>
      </p:sp>
      <p:sp>
        <p:nvSpPr>
          <p:cNvPr id="4" name="Content Placeholder 3"/>
          <p:cNvSpPr>
            <a:spLocks noGrp="1"/>
          </p:cNvSpPr>
          <p:nvPr>
            <p:ph sz="half" idx="2"/>
          </p:nvPr>
        </p:nvSpPr>
        <p:spPr/>
        <p:txBody>
          <a:bodyPr/>
          <a:lstStyle/>
          <a:p>
            <a:r>
              <a:rPr lang="en-US" dirty="0" err="1" smtClean="0"/>
              <a:t>Winforms</a:t>
            </a:r>
            <a:endParaRPr lang="en-US" dirty="0" smtClean="0"/>
          </a:p>
          <a:p>
            <a:r>
              <a:rPr lang="en-US" dirty="0" smtClean="0"/>
              <a:t>WPF</a:t>
            </a:r>
          </a:p>
          <a:p>
            <a:r>
              <a:rPr lang="en-US" dirty="0" smtClean="0"/>
              <a:t>*Web</a:t>
            </a:r>
            <a:endParaRPr lang="en-US" dirty="0"/>
          </a:p>
        </p:txBody>
      </p:sp>
      <p:sp>
        <p:nvSpPr>
          <p:cNvPr id="5" name="Text Placeholder 4"/>
          <p:cNvSpPr>
            <a:spLocks noGrp="1"/>
          </p:cNvSpPr>
          <p:nvPr>
            <p:ph type="body" sz="quarter" idx="3"/>
          </p:nvPr>
        </p:nvSpPr>
        <p:spPr/>
        <p:txBody>
          <a:bodyPr/>
          <a:lstStyle/>
          <a:p>
            <a:r>
              <a:rPr lang="en-US" dirty="0" smtClean="0"/>
              <a:t>Replace</a:t>
            </a:r>
            <a:endParaRPr lang="en-US" dirty="0"/>
          </a:p>
        </p:txBody>
      </p:sp>
      <p:sp>
        <p:nvSpPr>
          <p:cNvPr id="6" name="Content Placeholder 5"/>
          <p:cNvSpPr>
            <a:spLocks noGrp="1"/>
          </p:cNvSpPr>
          <p:nvPr>
            <p:ph sz="quarter" idx="4"/>
          </p:nvPr>
        </p:nvSpPr>
        <p:spPr/>
        <p:txBody>
          <a:bodyPr/>
          <a:lstStyle/>
          <a:p>
            <a:r>
              <a:rPr lang="en-US" dirty="0" smtClean="0"/>
              <a:t>*Web</a:t>
            </a:r>
          </a:p>
          <a:p>
            <a:r>
              <a:rPr lang="en-US" dirty="0" smtClean="0"/>
              <a:t>REST APIs</a:t>
            </a:r>
          </a:p>
          <a:p>
            <a:r>
              <a:rPr lang="en-US" dirty="0" smtClean="0"/>
              <a:t>Windows Services</a:t>
            </a:r>
          </a:p>
          <a:p>
            <a:r>
              <a:rPr lang="en-US" dirty="0" smtClean="0"/>
              <a:t>Console apps</a:t>
            </a:r>
            <a:endParaRPr lang="en-US" dirty="0" smtClean="0"/>
          </a:p>
          <a:p>
            <a:endParaRPr lang="en-US" dirty="0"/>
          </a:p>
        </p:txBody>
      </p:sp>
      <p:sp>
        <p:nvSpPr>
          <p:cNvPr id="7" name="TextBox 6"/>
          <p:cNvSpPr txBox="1"/>
          <p:nvPr/>
        </p:nvSpPr>
        <p:spPr>
          <a:xfrm>
            <a:off x="2749202" y="4409956"/>
            <a:ext cx="3074459" cy="369332"/>
          </a:xfrm>
          <a:prstGeom prst="rect">
            <a:avLst/>
          </a:prstGeom>
          <a:noFill/>
        </p:spPr>
        <p:txBody>
          <a:bodyPr wrap="square" rtlCol="0">
            <a:spAutoFit/>
          </a:bodyPr>
          <a:lstStyle/>
          <a:p>
            <a:pPr algn="ctr"/>
            <a:r>
              <a:rPr lang="en-US" dirty="0" smtClean="0"/>
              <a:t>*It depends</a:t>
            </a:r>
            <a:endParaRPr lang="en-US" dirty="0"/>
          </a:p>
        </p:txBody>
      </p:sp>
    </p:spTree>
    <p:extLst>
      <p:ext uri="{BB962C8B-B14F-4D97-AF65-F5344CB8AC3E}">
        <p14:creationId xmlns:p14="http://schemas.microsoft.com/office/powerpoint/2010/main" val="385142112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0375" y="271540"/>
            <a:ext cx="6362700" cy="4508500"/>
          </a:xfrm>
          <a:prstGeom prst="rect">
            <a:avLst/>
          </a:prstGeom>
        </p:spPr>
      </p:pic>
      <p:sp>
        <p:nvSpPr>
          <p:cNvPr id="3" name="Right Arrow 2"/>
          <p:cNvSpPr/>
          <p:nvPr/>
        </p:nvSpPr>
        <p:spPr>
          <a:xfrm rot="12766886">
            <a:off x="2868771" y="1730392"/>
            <a:ext cx="2084795" cy="3541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extBox 1"/>
          <p:cNvSpPr txBox="1"/>
          <p:nvPr/>
        </p:nvSpPr>
        <p:spPr>
          <a:xfrm>
            <a:off x="4731725" y="2036540"/>
            <a:ext cx="4150907" cy="923330"/>
          </a:xfrm>
          <a:prstGeom prst="rect">
            <a:avLst/>
          </a:prstGeom>
          <a:noFill/>
        </p:spPr>
        <p:txBody>
          <a:bodyPr wrap="square" rtlCol="0">
            <a:spAutoFit/>
          </a:bodyPr>
          <a:lstStyle/>
          <a:p>
            <a:r>
              <a:rPr lang="en-US" sz="5400" dirty="0" smtClean="0"/>
              <a:t>Distributed</a:t>
            </a:r>
            <a:endParaRPr lang="en-US" dirty="0"/>
          </a:p>
        </p:txBody>
      </p:sp>
    </p:spTree>
    <p:extLst>
      <p:ext uri="{BB962C8B-B14F-4D97-AF65-F5344CB8AC3E}">
        <p14:creationId xmlns:p14="http://schemas.microsoft.com/office/powerpoint/2010/main" val="316781681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Erlang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Processes pass messages</a:t>
            </a:r>
          </a:p>
          <a:p>
            <a:pPr lvl="1"/>
            <a:r>
              <a:rPr lang="en-US" dirty="0" smtClean="0"/>
              <a:t>Works locally or distributed</a:t>
            </a:r>
          </a:p>
          <a:p>
            <a:r>
              <a:rPr lang="en-US" dirty="0" smtClean="0"/>
              <a:t>Allows to change from a local model to a distributed model with no code change</a:t>
            </a:r>
          </a:p>
          <a:p>
            <a:r>
              <a:rPr lang="en-US" dirty="0" smtClean="0"/>
              <a:t>Location Transparency</a:t>
            </a:r>
          </a:p>
          <a:p>
            <a:pPr lvl="1"/>
            <a:r>
              <a:rPr lang="en-US" dirty="0" smtClean="0"/>
              <a:t>You don’t think about communicating between computers</a:t>
            </a:r>
          </a:p>
          <a:p>
            <a:pPr lvl="1"/>
            <a:r>
              <a:rPr lang="en-US" dirty="0" err="1" smtClean="0"/>
              <a:t>Pid</a:t>
            </a:r>
            <a:r>
              <a:rPr lang="en-US" dirty="0" smtClean="0"/>
              <a:t> (process id carries all the data)</a:t>
            </a:r>
          </a:p>
          <a:p>
            <a:endParaRPr lang="en-US" dirty="0"/>
          </a:p>
        </p:txBody>
      </p:sp>
    </p:spTree>
    <p:extLst>
      <p:ext uri="{BB962C8B-B14F-4D97-AF65-F5344CB8AC3E}">
        <p14:creationId xmlns:p14="http://schemas.microsoft.com/office/powerpoint/2010/main" val="44909308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Erlang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solidFill>
                  <a:srgbClr val="9BBB59"/>
                </a:solidFill>
              </a:rPr>
              <a:t>VM</a:t>
            </a:r>
            <a:r>
              <a:rPr lang="en-US" dirty="0" smtClean="0"/>
              <a:t> – a running Erlang instance - </a:t>
            </a:r>
            <a:r>
              <a:rPr lang="en-US" dirty="0" err="1" smtClean="0"/>
              <a:t>erl</a:t>
            </a:r>
            <a:r>
              <a:rPr lang="en-US" dirty="0" smtClean="0"/>
              <a:t> command</a:t>
            </a:r>
          </a:p>
          <a:p>
            <a:r>
              <a:rPr lang="en-US" dirty="0" smtClean="0">
                <a:solidFill>
                  <a:srgbClr val="9BBB59"/>
                </a:solidFill>
              </a:rPr>
              <a:t>Node</a:t>
            </a:r>
            <a:r>
              <a:rPr lang="en-US" dirty="0" smtClean="0"/>
              <a:t> – a VM instance</a:t>
            </a:r>
          </a:p>
          <a:p>
            <a:r>
              <a:rPr lang="en-US" dirty="0" smtClean="0">
                <a:solidFill>
                  <a:srgbClr val="9BBB59"/>
                </a:solidFill>
              </a:rPr>
              <a:t>Cluster</a:t>
            </a:r>
            <a:r>
              <a:rPr lang="en-US" dirty="0" smtClean="0"/>
              <a:t> – when two or more nodes become aware of each other</a:t>
            </a:r>
          </a:p>
          <a:p>
            <a:r>
              <a:rPr lang="en-US" dirty="0" smtClean="0">
                <a:solidFill>
                  <a:srgbClr val="9BBB59"/>
                </a:solidFill>
              </a:rPr>
              <a:t>Fully connected</a:t>
            </a:r>
            <a:r>
              <a:rPr lang="en-US" dirty="0" smtClean="0"/>
              <a:t> – every node knows about every other node, they communicate directly with each other</a:t>
            </a:r>
            <a:endParaRPr lang="en-US" dirty="0"/>
          </a:p>
        </p:txBody>
      </p:sp>
    </p:spTree>
    <p:extLst>
      <p:ext uri="{BB962C8B-B14F-4D97-AF65-F5344CB8AC3E}">
        <p14:creationId xmlns:p14="http://schemas.microsoft.com/office/powerpoint/2010/main" val="63862346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424722" y="561002"/>
            <a:ext cx="1760821" cy="130121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NODE1</a:t>
            </a:r>
            <a:endParaRPr lang="en-US" dirty="0"/>
          </a:p>
        </p:txBody>
      </p:sp>
      <p:sp>
        <p:nvSpPr>
          <p:cNvPr id="3" name="Rounded Rectangle 2"/>
          <p:cNvSpPr/>
          <p:nvPr/>
        </p:nvSpPr>
        <p:spPr>
          <a:xfrm>
            <a:off x="1044027" y="2049218"/>
            <a:ext cx="1760821" cy="130121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NODE3</a:t>
            </a:r>
            <a:endParaRPr lang="en-US" dirty="0"/>
          </a:p>
        </p:txBody>
      </p:sp>
      <p:sp>
        <p:nvSpPr>
          <p:cNvPr id="4" name="Rounded Rectangle 3"/>
          <p:cNvSpPr/>
          <p:nvPr/>
        </p:nvSpPr>
        <p:spPr>
          <a:xfrm>
            <a:off x="6206196" y="2049218"/>
            <a:ext cx="1760821" cy="130121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NODE2</a:t>
            </a:r>
            <a:endParaRPr lang="en-US" dirty="0"/>
          </a:p>
        </p:txBody>
      </p:sp>
      <p:sp>
        <p:nvSpPr>
          <p:cNvPr id="5" name="Rounded Rectangle 4"/>
          <p:cNvSpPr/>
          <p:nvPr/>
        </p:nvSpPr>
        <p:spPr>
          <a:xfrm>
            <a:off x="3424722" y="3537895"/>
            <a:ext cx="1760821" cy="130121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NODE4</a:t>
            </a:r>
            <a:endParaRPr lang="en-US" dirty="0"/>
          </a:p>
        </p:txBody>
      </p:sp>
      <p:cxnSp>
        <p:nvCxnSpPr>
          <p:cNvPr id="7" name="Straight Arrow Connector 6"/>
          <p:cNvCxnSpPr>
            <a:stCxn id="2" idx="1"/>
            <a:endCxn id="3" idx="0"/>
          </p:cNvCxnSpPr>
          <p:nvPr/>
        </p:nvCxnSpPr>
        <p:spPr>
          <a:xfrm flipH="1">
            <a:off x="1924438" y="1211610"/>
            <a:ext cx="1500284" cy="83760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2" idx="3"/>
            <a:endCxn id="4" idx="0"/>
          </p:cNvCxnSpPr>
          <p:nvPr/>
        </p:nvCxnSpPr>
        <p:spPr>
          <a:xfrm>
            <a:off x="5185543" y="1211610"/>
            <a:ext cx="1901064" cy="83760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4" idx="2"/>
            <a:endCxn id="5" idx="3"/>
          </p:cNvCxnSpPr>
          <p:nvPr/>
        </p:nvCxnSpPr>
        <p:spPr>
          <a:xfrm flipH="1">
            <a:off x="5185543" y="3350433"/>
            <a:ext cx="1901064" cy="83807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3" idx="2"/>
            <a:endCxn id="5" idx="1"/>
          </p:cNvCxnSpPr>
          <p:nvPr/>
        </p:nvCxnSpPr>
        <p:spPr>
          <a:xfrm>
            <a:off x="1924438" y="3350433"/>
            <a:ext cx="1500284" cy="83807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2" idx="2"/>
            <a:endCxn id="5" idx="0"/>
          </p:cNvCxnSpPr>
          <p:nvPr/>
        </p:nvCxnSpPr>
        <p:spPr>
          <a:xfrm>
            <a:off x="4305133" y="1862217"/>
            <a:ext cx="0" cy="167567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4" idx="1"/>
            <a:endCxn id="3" idx="3"/>
          </p:cNvCxnSpPr>
          <p:nvPr/>
        </p:nvCxnSpPr>
        <p:spPr>
          <a:xfrm flipH="1">
            <a:off x="2804848" y="2699826"/>
            <a:ext cx="3401348"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042298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Erlang</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Resource Discovery</a:t>
            </a:r>
          </a:p>
          <a:p>
            <a:r>
              <a:rPr lang="en-US" dirty="0" smtClean="0"/>
              <a:t>No single point of failure – It’s a peer-to-peer system</a:t>
            </a:r>
          </a:p>
          <a:p>
            <a:r>
              <a:rPr lang="en-US" dirty="0" smtClean="0"/>
              <a:t>No hardcoded network topology – add resources when you want</a:t>
            </a:r>
          </a:p>
          <a:p>
            <a:r>
              <a:rPr lang="en-US" dirty="0" smtClean="0"/>
              <a:t>Easier scaling – add resources as needed</a:t>
            </a:r>
          </a:p>
          <a:p>
            <a:r>
              <a:rPr lang="en-US" dirty="0" smtClean="0"/>
              <a:t>Ability to run many services in a single node – discovery is location transparent and works well with only one node, makes testing easier</a:t>
            </a:r>
          </a:p>
          <a:p>
            <a:r>
              <a:rPr lang="en-US" dirty="0" smtClean="0"/>
              <a:t>Easier upgrades – bring down old services and start new ones dynamically</a:t>
            </a:r>
          </a:p>
          <a:p>
            <a:endParaRPr lang="en-US" dirty="0"/>
          </a:p>
        </p:txBody>
      </p:sp>
    </p:spTree>
    <p:extLst>
      <p:ext uri="{BB962C8B-B14F-4D97-AF65-F5344CB8AC3E}">
        <p14:creationId xmlns:p14="http://schemas.microsoft.com/office/powerpoint/2010/main" val="405803309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r>
              <a:rPr lang="en-US" dirty="0" smtClean="0"/>
              <a:t>Distributed and Hot Code Loading</a:t>
            </a:r>
            <a:endParaRPr lang="en-US" dirty="0"/>
          </a:p>
        </p:txBody>
      </p:sp>
    </p:spTree>
    <p:extLst>
      <p:ext uri="{BB962C8B-B14F-4D97-AF65-F5344CB8AC3E}">
        <p14:creationId xmlns:p14="http://schemas.microsoft.com/office/powerpoint/2010/main" val="2163798214"/>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we’ve learned exploring erlang</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8047785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we learned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6 months for an OOP Engineer to really start to contribute to a project </a:t>
            </a:r>
          </a:p>
          <a:p>
            <a:r>
              <a:rPr lang="en-US" dirty="0" smtClean="0"/>
              <a:t>A non-</a:t>
            </a:r>
            <a:r>
              <a:rPr lang="en-US" dirty="0"/>
              <a:t>U</a:t>
            </a:r>
            <a:r>
              <a:rPr lang="en-US" dirty="0" smtClean="0"/>
              <a:t>nix OOP Engineer add another 3 months</a:t>
            </a:r>
          </a:p>
          <a:p>
            <a:r>
              <a:rPr lang="en-US" dirty="0" smtClean="0"/>
              <a:t>The only way to test Erlang is write Erlang code (we broke our test tools)</a:t>
            </a:r>
          </a:p>
          <a:p>
            <a:r>
              <a:rPr lang="en-US" dirty="0" smtClean="0"/>
              <a:t>Debugging highly distributable systems presents it own set of challenges</a:t>
            </a:r>
          </a:p>
          <a:p>
            <a:r>
              <a:rPr lang="en-US" dirty="0" smtClean="0"/>
              <a:t>Pattern matching in Erlang is awesome</a:t>
            </a:r>
          </a:p>
          <a:p>
            <a:endParaRPr lang="en-US" dirty="0" smtClean="0"/>
          </a:p>
          <a:p>
            <a:endParaRPr lang="en-US" dirty="0" smtClean="0"/>
          </a:p>
          <a:p>
            <a:endParaRPr lang="en-US" dirty="0"/>
          </a:p>
        </p:txBody>
      </p:sp>
    </p:spTree>
    <p:extLst>
      <p:ext uri="{BB962C8B-B14F-4D97-AF65-F5344CB8AC3E}">
        <p14:creationId xmlns:p14="http://schemas.microsoft.com/office/powerpoint/2010/main" val="312263843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966408" y="2116631"/>
            <a:ext cx="1611983" cy="12341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 Server</a:t>
            </a:r>
          </a:p>
        </p:txBody>
      </p:sp>
      <p:sp>
        <p:nvSpPr>
          <p:cNvPr id="4" name="Flowchart: Magnetic Disk 3"/>
          <p:cNvSpPr/>
          <p:nvPr/>
        </p:nvSpPr>
        <p:spPr>
          <a:xfrm>
            <a:off x="1187774" y="3350824"/>
            <a:ext cx="1574279" cy="142078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a:t>
            </a:r>
            <a:endParaRPr lang="en-US" dirty="0"/>
          </a:p>
        </p:txBody>
      </p:sp>
      <p:cxnSp>
        <p:nvCxnSpPr>
          <p:cNvPr id="15" name="Elbow Connector 14"/>
          <p:cNvCxnSpPr>
            <a:stCxn id="2" idx="0"/>
            <a:endCxn id="26" idx="3"/>
          </p:cNvCxnSpPr>
          <p:nvPr/>
        </p:nvCxnSpPr>
        <p:spPr>
          <a:xfrm rot="16200000" flipV="1">
            <a:off x="4645410" y="-1010359"/>
            <a:ext cx="1127221" cy="5126760"/>
          </a:xfrm>
          <a:prstGeom prst="bentConnector2">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384222" y="642574"/>
            <a:ext cx="2205872" cy="369332"/>
          </a:xfrm>
          <a:prstGeom prst="rect">
            <a:avLst/>
          </a:prstGeom>
          <a:noFill/>
        </p:spPr>
        <p:txBody>
          <a:bodyPr wrap="square" rtlCol="0">
            <a:spAutoFit/>
          </a:bodyPr>
          <a:lstStyle/>
          <a:p>
            <a:pPr algn="ctr"/>
            <a:r>
              <a:rPr lang="en-US" dirty="0" smtClean="0"/>
              <a:t>Web Request</a:t>
            </a:r>
            <a:endParaRPr lang="en-US" dirty="0"/>
          </a:p>
        </p:txBody>
      </p:sp>
      <p:pic>
        <p:nvPicPr>
          <p:cNvPr id="26" name="Picture 25"/>
          <p:cNvPicPr>
            <a:picLocks noChangeAspect="1"/>
          </p:cNvPicPr>
          <p:nvPr/>
        </p:nvPicPr>
        <p:blipFill>
          <a:blip r:embed="rId2"/>
          <a:stretch>
            <a:fillRect/>
          </a:stretch>
        </p:blipFill>
        <p:spPr>
          <a:xfrm>
            <a:off x="7215" y="0"/>
            <a:ext cx="2638425" cy="1978819"/>
          </a:xfrm>
          <a:prstGeom prst="rect">
            <a:avLst/>
          </a:prstGeom>
        </p:spPr>
      </p:pic>
      <p:sp>
        <p:nvSpPr>
          <p:cNvPr id="49" name="TextBox 48"/>
          <p:cNvSpPr txBox="1"/>
          <p:nvPr/>
        </p:nvSpPr>
        <p:spPr>
          <a:xfrm>
            <a:off x="2686638" y="1621258"/>
            <a:ext cx="3762865" cy="954107"/>
          </a:xfrm>
          <a:prstGeom prst="rect">
            <a:avLst/>
          </a:prstGeom>
          <a:noFill/>
        </p:spPr>
        <p:txBody>
          <a:bodyPr wrap="square" rtlCol="0">
            <a:spAutoFit/>
          </a:bodyPr>
          <a:lstStyle/>
          <a:p>
            <a:pPr algn="ctr"/>
            <a:r>
              <a:rPr lang="en-US" sz="2800" dirty="0" smtClean="0"/>
              <a:t>Enterprise Blog Architecture</a:t>
            </a:r>
            <a:endParaRPr lang="en-US" sz="2800" dirty="0"/>
          </a:p>
        </p:txBody>
      </p:sp>
      <p:sp>
        <p:nvSpPr>
          <p:cNvPr id="3" name="Flowchart: Direct Access Storage 2"/>
          <p:cNvSpPr/>
          <p:nvPr/>
        </p:nvSpPr>
        <p:spPr>
          <a:xfrm>
            <a:off x="6806151" y="4199641"/>
            <a:ext cx="1932495" cy="72115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Cache</a:t>
            </a:r>
            <a:endParaRPr lang="en-US" dirty="0"/>
          </a:p>
        </p:txBody>
      </p:sp>
      <p:cxnSp>
        <p:nvCxnSpPr>
          <p:cNvPr id="12" name="Elbow Connector 11"/>
          <p:cNvCxnSpPr>
            <a:stCxn id="2" idx="2"/>
            <a:endCxn id="3" idx="0"/>
          </p:cNvCxnSpPr>
          <p:nvPr/>
        </p:nvCxnSpPr>
        <p:spPr>
          <a:xfrm rot="5400000">
            <a:off x="7347991" y="3775233"/>
            <a:ext cx="848818" cy="1"/>
          </a:xfrm>
          <a:prstGeom prst="bentConnector3">
            <a:avLst>
              <a:gd name="adj1" fmla="val 50000"/>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2" idx="1"/>
            <a:endCxn id="4" idx="1"/>
          </p:cNvCxnSpPr>
          <p:nvPr/>
        </p:nvCxnSpPr>
        <p:spPr>
          <a:xfrm rot="10800000" flipV="1">
            <a:off x="1974913" y="2733727"/>
            <a:ext cx="4991494" cy="617096"/>
          </a:xfrm>
          <a:prstGeom prst="bentConnector2">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931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learned</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Erlang is extremely stable and doesn’t crush under load</a:t>
            </a:r>
          </a:p>
          <a:p>
            <a:r>
              <a:rPr lang="en-US" dirty="0" smtClean="0"/>
              <a:t>Spent a lot of time on automating deployments and how we were going to handle our infrastructure </a:t>
            </a:r>
          </a:p>
          <a:p>
            <a:r>
              <a:rPr lang="en-US" dirty="0" smtClean="0"/>
              <a:t>Our team is excited about exploring </a:t>
            </a:r>
            <a:r>
              <a:rPr lang="en-US" dirty="0" err="1" smtClean="0"/>
              <a:t>Elixr</a:t>
            </a:r>
            <a:endParaRPr lang="en-US" dirty="0" smtClean="0"/>
          </a:p>
          <a:p>
            <a:r>
              <a:rPr lang="en-US" dirty="0" smtClean="0"/>
              <a:t>We have less dependencies</a:t>
            </a:r>
          </a:p>
          <a:p>
            <a:r>
              <a:rPr lang="en-US" dirty="0" smtClean="0"/>
              <a:t>Dialyzer is your friend</a:t>
            </a:r>
          </a:p>
          <a:p>
            <a:r>
              <a:rPr lang="en-US" dirty="0" err="1" smtClean="0"/>
              <a:t>Websockets</a:t>
            </a:r>
            <a:r>
              <a:rPr lang="en-US" dirty="0" smtClean="0"/>
              <a:t> / push notifications a breeze</a:t>
            </a:r>
          </a:p>
          <a:p>
            <a:r>
              <a:rPr lang="en-US" dirty="0" smtClean="0"/>
              <a:t>And lastly…</a:t>
            </a:r>
          </a:p>
          <a:p>
            <a:endParaRPr lang="en-US" dirty="0"/>
          </a:p>
        </p:txBody>
      </p:sp>
    </p:spTree>
    <p:extLst>
      <p:ext uri="{BB962C8B-B14F-4D97-AF65-F5344CB8AC3E}">
        <p14:creationId xmlns:p14="http://schemas.microsoft.com/office/powerpoint/2010/main" val="1694961043"/>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631028" y="391869"/>
            <a:ext cx="1611983" cy="12341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 Server</a:t>
            </a:r>
          </a:p>
        </p:txBody>
      </p:sp>
      <p:sp>
        <p:nvSpPr>
          <p:cNvPr id="4" name="Flowchart: Magnetic Disk 3"/>
          <p:cNvSpPr/>
          <p:nvPr/>
        </p:nvSpPr>
        <p:spPr>
          <a:xfrm>
            <a:off x="922057" y="3429092"/>
            <a:ext cx="1131221" cy="84062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a:t>
            </a:r>
            <a:endParaRPr lang="en-US" dirty="0"/>
          </a:p>
        </p:txBody>
      </p:sp>
      <p:sp>
        <p:nvSpPr>
          <p:cNvPr id="20" name="TextBox 19"/>
          <p:cNvSpPr txBox="1"/>
          <p:nvPr/>
        </p:nvSpPr>
        <p:spPr>
          <a:xfrm>
            <a:off x="3531907" y="659495"/>
            <a:ext cx="2602586" cy="369332"/>
          </a:xfrm>
          <a:prstGeom prst="rect">
            <a:avLst/>
          </a:prstGeom>
          <a:noFill/>
        </p:spPr>
        <p:txBody>
          <a:bodyPr wrap="square" rtlCol="0">
            <a:spAutoFit/>
          </a:bodyPr>
          <a:lstStyle/>
          <a:p>
            <a:pPr algn="ctr"/>
            <a:r>
              <a:rPr lang="en-US" dirty="0" smtClean="0"/>
              <a:t>Get </a:t>
            </a:r>
            <a:r>
              <a:rPr lang="en-US" dirty="0"/>
              <a:t>a</a:t>
            </a:r>
            <a:r>
              <a:rPr lang="en-US" dirty="0" smtClean="0"/>
              <a:t>ngle brackets (html)</a:t>
            </a:r>
            <a:endParaRPr lang="en-US" dirty="0"/>
          </a:p>
        </p:txBody>
      </p:sp>
      <p:pic>
        <p:nvPicPr>
          <p:cNvPr id="26" name="Picture 25"/>
          <p:cNvPicPr>
            <a:picLocks noChangeAspect="1"/>
          </p:cNvPicPr>
          <p:nvPr/>
        </p:nvPicPr>
        <p:blipFill>
          <a:blip r:embed="rId3"/>
          <a:stretch>
            <a:fillRect/>
          </a:stretch>
        </p:blipFill>
        <p:spPr>
          <a:xfrm>
            <a:off x="-3368" y="0"/>
            <a:ext cx="2638425" cy="1978819"/>
          </a:xfrm>
          <a:prstGeom prst="rect">
            <a:avLst/>
          </a:prstGeom>
        </p:spPr>
      </p:pic>
      <p:sp>
        <p:nvSpPr>
          <p:cNvPr id="48" name="TextBox 47"/>
          <p:cNvSpPr txBox="1"/>
          <p:nvPr/>
        </p:nvSpPr>
        <p:spPr>
          <a:xfrm>
            <a:off x="1640532" y="2574639"/>
            <a:ext cx="2205872" cy="369332"/>
          </a:xfrm>
          <a:prstGeom prst="rect">
            <a:avLst/>
          </a:prstGeom>
          <a:noFill/>
        </p:spPr>
        <p:txBody>
          <a:bodyPr wrap="square" rtlCol="0">
            <a:spAutoFit/>
          </a:bodyPr>
          <a:lstStyle/>
          <a:p>
            <a:pPr algn="ctr"/>
            <a:r>
              <a:rPr lang="en-US" dirty="0" smtClean="0"/>
              <a:t>Fetch Data</a:t>
            </a:r>
            <a:endParaRPr lang="en-US" dirty="0"/>
          </a:p>
        </p:txBody>
      </p:sp>
      <p:sp>
        <p:nvSpPr>
          <p:cNvPr id="49" name="TextBox 48"/>
          <p:cNvSpPr txBox="1"/>
          <p:nvPr/>
        </p:nvSpPr>
        <p:spPr>
          <a:xfrm>
            <a:off x="2934880" y="879469"/>
            <a:ext cx="3762865" cy="1200329"/>
          </a:xfrm>
          <a:prstGeom prst="rect">
            <a:avLst/>
          </a:prstGeom>
          <a:noFill/>
        </p:spPr>
        <p:txBody>
          <a:bodyPr wrap="square" rtlCol="0">
            <a:spAutoFit/>
          </a:bodyPr>
          <a:lstStyle/>
          <a:p>
            <a:pPr algn="ctr"/>
            <a:r>
              <a:rPr lang="en-US" sz="7200" dirty="0" smtClean="0"/>
              <a:t>ERLANG</a:t>
            </a:r>
            <a:endParaRPr lang="en-US" sz="7200" dirty="0"/>
          </a:p>
        </p:txBody>
      </p:sp>
      <p:sp>
        <p:nvSpPr>
          <p:cNvPr id="3" name="Flowchart: Direct Access Storage 2"/>
          <p:cNvSpPr/>
          <p:nvPr/>
        </p:nvSpPr>
        <p:spPr>
          <a:xfrm>
            <a:off x="7536093" y="3623424"/>
            <a:ext cx="1499494" cy="58301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Cache</a:t>
            </a:r>
            <a:endParaRPr lang="en-US" dirty="0"/>
          </a:p>
        </p:txBody>
      </p:sp>
      <p:cxnSp>
        <p:nvCxnSpPr>
          <p:cNvPr id="12" name="Elbow Connector 11"/>
          <p:cNvCxnSpPr>
            <a:stCxn id="13" idx="3"/>
            <a:endCxn id="3" idx="0"/>
          </p:cNvCxnSpPr>
          <p:nvPr/>
        </p:nvCxnSpPr>
        <p:spPr>
          <a:xfrm>
            <a:off x="5622302" y="2925721"/>
            <a:ext cx="2663539" cy="697703"/>
          </a:xfrm>
          <a:prstGeom prst="bentConnector2">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13" idx="1"/>
            <a:endCxn id="4" idx="1"/>
          </p:cNvCxnSpPr>
          <p:nvPr/>
        </p:nvCxnSpPr>
        <p:spPr>
          <a:xfrm rot="10800000" flipV="1">
            <a:off x="1487667" y="2925720"/>
            <a:ext cx="2556432" cy="503371"/>
          </a:xfrm>
          <a:prstGeom prst="bentConnector2">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4044099" y="2669896"/>
            <a:ext cx="1578202" cy="5116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REST API</a:t>
            </a:r>
          </a:p>
        </p:txBody>
      </p:sp>
      <p:cxnSp>
        <p:nvCxnSpPr>
          <p:cNvPr id="19" name="Elbow Connector 18"/>
          <p:cNvCxnSpPr>
            <a:stCxn id="13" idx="0"/>
            <a:endCxn id="26" idx="2"/>
          </p:cNvCxnSpPr>
          <p:nvPr/>
        </p:nvCxnSpPr>
        <p:spPr>
          <a:xfrm rot="16200000" flipV="1">
            <a:off x="2728985" y="565680"/>
            <a:ext cx="691077" cy="3517355"/>
          </a:xfrm>
          <a:prstGeom prst="bentConnector3">
            <a:avLst>
              <a:gd name="adj1" fmla="val 50000"/>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95106" y="1973324"/>
            <a:ext cx="2580589" cy="369332"/>
          </a:xfrm>
          <a:prstGeom prst="rect">
            <a:avLst/>
          </a:prstGeom>
          <a:noFill/>
        </p:spPr>
        <p:txBody>
          <a:bodyPr wrap="square" rtlCol="0">
            <a:spAutoFit/>
          </a:bodyPr>
          <a:lstStyle/>
          <a:p>
            <a:pPr algn="ctr"/>
            <a:r>
              <a:rPr lang="en-US" dirty="0" smtClean="0"/>
              <a:t>Get curly braces (data)</a:t>
            </a:r>
            <a:endParaRPr lang="en-US" dirty="0"/>
          </a:p>
        </p:txBody>
      </p:sp>
      <p:sp>
        <p:nvSpPr>
          <p:cNvPr id="21" name="Rounded Rectangle 20"/>
          <p:cNvSpPr/>
          <p:nvPr/>
        </p:nvSpPr>
        <p:spPr>
          <a:xfrm>
            <a:off x="4147795" y="4517265"/>
            <a:ext cx="1578202" cy="5116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Backend</a:t>
            </a:r>
            <a:r>
              <a:rPr lang="en-US" dirty="0" smtClean="0"/>
              <a:t/>
            </a:r>
            <a:br>
              <a:rPr lang="en-US" dirty="0" smtClean="0"/>
            </a:br>
            <a:r>
              <a:rPr lang="en-US" dirty="0" smtClean="0"/>
              <a:t>Service</a:t>
            </a:r>
          </a:p>
        </p:txBody>
      </p:sp>
      <p:sp>
        <p:nvSpPr>
          <p:cNvPr id="9" name="Flowchart: Direct Access Storage 8"/>
          <p:cNvSpPr/>
          <p:nvPr/>
        </p:nvSpPr>
        <p:spPr>
          <a:xfrm>
            <a:off x="2983977" y="3676182"/>
            <a:ext cx="1571915" cy="530258"/>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Queue</a:t>
            </a:r>
            <a:endParaRPr lang="en-US" sz="1600" dirty="0"/>
          </a:p>
        </p:txBody>
      </p:sp>
      <p:sp>
        <p:nvSpPr>
          <p:cNvPr id="22" name="Flowchart: Direct Access Storage 21"/>
          <p:cNvSpPr/>
          <p:nvPr/>
        </p:nvSpPr>
        <p:spPr>
          <a:xfrm>
            <a:off x="5033129" y="3669113"/>
            <a:ext cx="1775230" cy="530258"/>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Pub/Sub</a:t>
            </a:r>
            <a:endParaRPr lang="en-US" sz="1600" dirty="0"/>
          </a:p>
        </p:txBody>
      </p:sp>
      <p:cxnSp>
        <p:nvCxnSpPr>
          <p:cNvPr id="23" name="Elbow Connector 22"/>
          <p:cNvCxnSpPr>
            <a:stCxn id="13" idx="2"/>
            <a:endCxn id="22" idx="0"/>
          </p:cNvCxnSpPr>
          <p:nvPr/>
        </p:nvCxnSpPr>
        <p:spPr>
          <a:xfrm rot="16200000" flipH="1">
            <a:off x="5133189" y="2881557"/>
            <a:ext cx="487568" cy="1087544"/>
          </a:xfrm>
          <a:prstGeom prst="bentConnector3">
            <a:avLst>
              <a:gd name="adj1" fmla="val 50000"/>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3" idx="2"/>
            <a:endCxn id="9" idx="0"/>
          </p:cNvCxnSpPr>
          <p:nvPr/>
        </p:nvCxnSpPr>
        <p:spPr>
          <a:xfrm rot="5400000">
            <a:off x="4054249" y="2897231"/>
            <a:ext cx="494637" cy="1063266"/>
          </a:xfrm>
          <a:prstGeom prst="bentConnector3">
            <a:avLst>
              <a:gd name="adj1" fmla="val 50000"/>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6" idx="3"/>
            <a:endCxn id="2" idx="1"/>
          </p:cNvCxnSpPr>
          <p:nvPr/>
        </p:nvCxnSpPr>
        <p:spPr>
          <a:xfrm>
            <a:off x="2635057" y="989410"/>
            <a:ext cx="3995971" cy="19556"/>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 idx="2"/>
            <a:endCxn id="21" idx="3"/>
          </p:cNvCxnSpPr>
          <p:nvPr/>
        </p:nvCxnSpPr>
        <p:spPr>
          <a:xfrm rot="5400000">
            <a:off x="5007995" y="2344065"/>
            <a:ext cx="3147028" cy="1711023"/>
          </a:xfrm>
          <a:prstGeom prst="bentConnector2">
            <a:avLst/>
          </a:prstGeom>
          <a:ln w="571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9" idx="2"/>
            <a:endCxn id="21" idx="0"/>
          </p:cNvCxnSpPr>
          <p:nvPr/>
        </p:nvCxnSpPr>
        <p:spPr>
          <a:xfrm rot="16200000" flipH="1">
            <a:off x="4198002" y="3778371"/>
            <a:ext cx="310826" cy="1166962"/>
          </a:xfrm>
          <a:prstGeom prst="bentConnector3">
            <a:avLst>
              <a:gd name="adj1" fmla="val 50000"/>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22" idx="2"/>
            <a:endCxn id="21" idx="0"/>
          </p:cNvCxnSpPr>
          <p:nvPr/>
        </p:nvCxnSpPr>
        <p:spPr>
          <a:xfrm rot="5400000">
            <a:off x="5269874" y="3866394"/>
            <a:ext cx="317894" cy="983848"/>
          </a:xfrm>
          <a:prstGeom prst="bentConnector3">
            <a:avLst>
              <a:gd name="adj1" fmla="val 50000"/>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13" idx="1"/>
            <a:endCxn id="21" idx="1"/>
          </p:cNvCxnSpPr>
          <p:nvPr/>
        </p:nvCxnSpPr>
        <p:spPr>
          <a:xfrm rot="10800000" flipH="1" flipV="1">
            <a:off x="4044099" y="2925721"/>
            <a:ext cx="103696" cy="1847369"/>
          </a:xfrm>
          <a:prstGeom prst="bentConnector3">
            <a:avLst>
              <a:gd name="adj1" fmla="val -1293168"/>
            </a:avLst>
          </a:prstGeom>
          <a:ln w="571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3" idx="2"/>
            <a:endCxn id="21" idx="3"/>
          </p:cNvCxnSpPr>
          <p:nvPr/>
        </p:nvCxnSpPr>
        <p:spPr>
          <a:xfrm rot="5400000">
            <a:off x="6722595" y="3209843"/>
            <a:ext cx="566650" cy="2559843"/>
          </a:xfrm>
          <a:prstGeom prst="bentConnector2">
            <a:avLst/>
          </a:prstGeom>
          <a:ln w="571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4" idx="3"/>
            <a:endCxn id="21" idx="1"/>
          </p:cNvCxnSpPr>
          <p:nvPr/>
        </p:nvCxnSpPr>
        <p:spPr>
          <a:xfrm rot="16200000" flipH="1">
            <a:off x="2566047" y="3191340"/>
            <a:ext cx="503371" cy="2660128"/>
          </a:xfrm>
          <a:prstGeom prst="bentConnector2">
            <a:avLst/>
          </a:prstGeom>
          <a:ln w="57150">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6230867"/>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 Same Side Corner Rectangle 5"/>
          <p:cNvSpPr/>
          <p:nvPr/>
        </p:nvSpPr>
        <p:spPr>
          <a:xfrm>
            <a:off x="3534833" y="1"/>
            <a:ext cx="5609167" cy="5143500"/>
          </a:xfrm>
          <a:prstGeom prst="round2Same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3"/>
          <a:stretch>
            <a:fillRect/>
          </a:stretch>
        </p:blipFill>
        <p:spPr>
          <a:xfrm>
            <a:off x="-3368" y="0"/>
            <a:ext cx="2638425" cy="1978819"/>
          </a:xfrm>
          <a:prstGeom prst="rect">
            <a:avLst/>
          </a:prstGeom>
        </p:spPr>
      </p:pic>
      <p:sp>
        <p:nvSpPr>
          <p:cNvPr id="49" name="TextBox 48"/>
          <p:cNvSpPr txBox="1"/>
          <p:nvPr/>
        </p:nvSpPr>
        <p:spPr>
          <a:xfrm>
            <a:off x="4816312" y="2646885"/>
            <a:ext cx="3762865" cy="1200329"/>
          </a:xfrm>
          <a:prstGeom prst="rect">
            <a:avLst/>
          </a:prstGeom>
          <a:noFill/>
        </p:spPr>
        <p:txBody>
          <a:bodyPr wrap="square" rtlCol="0">
            <a:spAutoFit/>
          </a:bodyPr>
          <a:lstStyle/>
          <a:p>
            <a:pPr algn="ctr"/>
            <a:r>
              <a:rPr lang="en-US" sz="7200" dirty="0" smtClean="0"/>
              <a:t>ERLANG</a:t>
            </a:r>
            <a:endParaRPr lang="en-US" sz="7200" dirty="0"/>
          </a:p>
        </p:txBody>
      </p:sp>
      <p:cxnSp>
        <p:nvCxnSpPr>
          <p:cNvPr id="29" name="Straight Arrow Connector 28"/>
          <p:cNvCxnSpPr>
            <a:stCxn id="26" idx="3"/>
            <a:endCxn id="6" idx="2"/>
          </p:cNvCxnSpPr>
          <p:nvPr/>
        </p:nvCxnSpPr>
        <p:spPr>
          <a:xfrm>
            <a:off x="2635057" y="989410"/>
            <a:ext cx="899776" cy="1582341"/>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6230867"/>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4726"/>
            <a:ext cx="7772400" cy="1102519"/>
          </a:xfrm>
        </p:spPr>
        <p:txBody>
          <a:bodyPr/>
          <a:lstStyle/>
          <a:p>
            <a:r>
              <a:rPr lang="en-US" dirty="0" smtClean="0"/>
              <a:t>Why Erlang?</a:t>
            </a:r>
            <a:endParaRPr lang="en-US" dirty="0"/>
          </a:p>
        </p:txBody>
      </p:sp>
      <p:sp>
        <p:nvSpPr>
          <p:cNvPr id="3" name="Subtitle 2"/>
          <p:cNvSpPr>
            <a:spLocks noGrp="1"/>
          </p:cNvSpPr>
          <p:nvPr>
            <p:ph type="subTitle" idx="1"/>
          </p:nvPr>
        </p:nvSpPr>
        <p:spPr>
          <a:xfrm>
            <a:off x="1371600" y="2914650"/>
            <a:ext cx="6400800" cy="1943100"/>
          </a:xfrm>
        </p:spPr>
        <p:txBody>
          <a:bodyPr>
            <a:normAutofit fontScale="70000" lnSpcReduction="20000"/>
          </a:bodyPr>
          <a:lstStyle/>
          <a:p>
            <a:r>
              <a:rPr lang="en-US" dirty="0" smtClean="0"/>
              <a:t>@</a:t>
            </a:r>
            <a:r>
              <a:rPr lang="en-US" dirty="0" err="1" smtClean="0"/>
              <a:t>KeithElder</a:t>
            </a:r>
            <a:endParaRPr lang="en-US" dirty="0" smtClean="0"/>
          </a:p>
          <a:p>
            <a:r>
              <a:rPr lang="en-US" dirty="0" smtClean="0"/>
              <a:t>http://</a:t>
            </a:r>
            <a:r>
              <a:rPr lang="en-US" dirty="0" err="1" smtClean="0"/>
              <a:t>keithelder.net</a:t>
            </a:r>
            <a:endParaRPr lang="en-US" dirty="0"/>
          </a:p>
          <a:p>
            <a:r>
              <a:rPr lang="en-US" dirty="0" smtClean="0"/>
              <a:t>Dir</a:t>
            </a:r>
            <a:r>
              <a:rPr lang="en-US" dirty="0" smtClean="0"/>
              <a:t>ector,</a:t>
            </a:r>
            <a:r>
              <a:rPr lang="en-US" dirty="0" smtClean="0"/>
              <a:t> </a:t>
            </a:r>
            <a:r>
              <a:rPr lang="en-US" dirty="0" smtClean="0"/>
              <a:t>Software Engineering</a:t>
            </a:r>
          </a:p>
          <a:p>
            <a:r>
              <a:rPr lang="en-US" dirty="0" smtClean="0"/>
              <a:t>Quicken </a:t>
            </a:r>
            <a:r>
              <a:rPr lang="en-US" dirty="0" smtClean="0"/>
              <a:t>Loans</a:t>
            </a:r>
          </a:p>
          <a:p>
            <a:r>
              <a:rPr lang="en-US" dirty="0" smtClean="0"/>
              <a:t>Deck/Demo available @ http://</a:t>
            </a:r>
            <a:r>
              <a:rPr lang="en-US" dirty="0" err="1" smtClean="0"/>
              <a:t>github.com</a:t>
            </a:r>
            <a:r>
              <a:rPr lang="en-US" dirty="0" smtClean="0"/>
              <a:t>/</a:t>
            </a:r>
            <a:r>
              <a:rPr lang="en-US" dirty="0" err="1" smtClean="0"/>
              <a:t>keithelder</a:t>
            </a:r>
            <a:endParaRPr lang="en-US" dirty="0"/>
          </a:p>
        </p:txBody>
      </p:sp>
    </p:spTree>
    <p:extLst>
      <p:ext uri="{BB962C8B-B14F-4D97-AF65-F5344CB8AC3E}">
        <p14:creationId xmlns:p14="http://schemas.microsoft.com/office/powerpoint/2010/main" val="396540164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p:cNvSpPr/>
          <p:nvPr/>
        </p:nvSpPr>
        <p:spPr>
          <a:xfrm>
            <a:off x="1186203" y="3600076"/>
            <a:ext cx="1574279" cy="142078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a:t>
            </a:r>
            <a:br>
              <a:rPr lang="en-US" dirty="0" smtClean="0"/>
            </a:br>
            <a:r>
              <a:rPr lang="en-US" dirty="0" smtClean="0"/>
              <a:t>Cluster</a:t>
            </a:r>
            <a:endParaRPr lang="en-US" dirty="0"/>
          </a:p>
        </p:txBody>
      </p:sp>
      <p:cxnSp>
        <p:nvCxnSpPr>
          <p:cNvPr id="15" name="Elbow Connector 14"/>
          <p:cNvCxnSpPr>
            <a:stCxn id="22" idx="0"/>
            <a:endCxn id="26" idx="3"/>
          </p:cNvCxnSpPr>
          <p:nvPr/>
        </p:nvCxnSpPr>
        <p:spPr>
          <a:xfrm rot="16200000" flipV="1">
            <a:off x="4199642" y="-575174"/>
            <a:ext cx="575299" cy="3704468"/>
          </a:xfrm>
          <a:prstGeom prst="bentConnector2">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403076" y="653336"/>
            <a:ext cx="2205872" cy="369332"/>
          </a:xfrm>
          <a:prstGeom prst="rect">
            <a:avLst/>
          </a:prstGeom>
          <a:noFill/>
        </p:spPr>
        <p:txBody>
          <a:bodyPr wrap="square" rtlCol="0">
            <a:spAutoFit/>
          </a:bodyPr>
          <a:lstStyle/>
          <a:p>
            <a:pPr algn="ctr"/>
            <a:r>
              <a:rPr lang="en-US" dirty="0" smtClean="0"/>
              <a:t>Web Request</a:t>
            </a:r>
            <a:endParaRPr lang="en-US" dirty="0"/>
          </a:p>
        </p:txBody>
      </p:sp>
      <p:pic>
        <p:nvPicPr>
          <p:cNvPr id="26" name="Picture 25"/>
          <p:cNvPicPr>
            <a:picLocks noChangeAspect="1"/>
          </p:cNvPicPr>
          <p:nvPr/>
        </p:nvPicPr>
        <p:blipFill>
          <a:blip r:embed="rId3"/>
          <a:stretch>
            <a:fillRect/>
          </a:stretch>
        </p:blipFill>
        <p:spPr>
          <a:xfrm>
            <a:off x="-3368" y="0"/>
            <a:ext cx="2638425" cy="1978819"/>
          </a:xfrm>
          <a:prstGeom prst="rect">
            <a:avLst/>
          </a:prstGeom>
        </p:spPr>
      </p:pic>
      <p:sp>
        <p:nvSpPr>
          <p:cNvPr id="48" name="TextBox 47"/>
          <p:cNvSpPr txBox="1"/>
          <p:nvPr/>
        </p:nvSpPr>
        <p:spPr>
          <a:xfrm>
            <a:off x="3708636" y="2845876"/>
            <a:ext cx="2205872" cy="369332"/>
          </a:xfrm>
          <a:prstGeom prst="rect">
            <a:avLst/>
          </a:prstGeom>
          <a:noFill/>
        </p:spPr>
        <p:txBody>
          <a:bodyPr wrap="square" rtlCol="0">
            <a:spAutoFit/>
          </a:bodyPr>
          <a:lstStyle/>
          <a:p>
            <a:pPr algn="ctr"/>
            <a:r>
              <a:rPr lang="en-US" dirty="0" smtClean="0"/>
              <a:t>Fetch Data</a:t>
            </a:r>
            <a:endParaRPr lang="en-US" dirty="0"/>
          </a:p>
        </p:txBody>
      </p:sp>
      <p:sp>
        <p:nvSpPr>
          <p:cNvPr id="49" name="TextBox 48"/>
          <p:cNvSpPr txBox="1"/>
          <p:nvPr/>
        </p:nvSpPr>
        <p:spPr>
          <a:xfrm>
            <a:off x="2576661" y="1891769"/>
            <a:ext cx="3762865" cy="954107"/>
          </a:xfrm>
          <a:prstGeom prst="rect">
            <a:avLst/>
          </a:prstGeom>
          <a:noFill/>
        </p:spPr>
        <p:txBody>
          <a:bodyPr wrap="square" rtlCol="0">
            <a:spAutoFit/>
          </a:bodyPr>
          <a:lstStyle/>
          <a:p>
            <a:pPr algn="ctr"/>
            <a:r>
              <a:rPr lang="en-US" sz="2800" dirty="0" smtClean="0"/>
              <a:t>Super Enterprise Blog Architecture</a:t>
            </a:r>
            <a:endParaRPr lang="en-US" sz="2800" dirty="0"/>
          </a:p>
        </p:txBody>
      </p:sp>
      <p:sp>
        <p:nvSpPr>
          <p:cNvPr id="3" name="Flowchart: Direct Access Storage 2"/>
          <p:cNvSpPr/>
          <p:nvPr/>
        </p:nvSpPr>
        <p:spPr>
          <a:xfrm>
            <a:off x="6004871" y="4326904"/>
            <a:ext cx="1932495" cy="72115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Cache Cluster</a:t>
            </a:r>
            <a:endParaRPr lang="en-US" dirty="0"/>
          </a:p>
        </p:txBody>
      </p:sp>
      <p:cxnSp>
        <p:nvCxnSpPr>
          <p:cNvPr id="17" name="Elbow Connector 16"/>
          <p:cNvCxnSpPr>
            <a:stCxn id="13" idx="1"/>
            <a:endCxn id="4" idx="1"/>
          </p:cNvCxnSpPr>
          <p:nvPr/>
        </p:nvCxnSpPr>
        <p:spPr>
          <a:xfrm rot="10800000" flipV="1">
            <a:off x="1973344" y="3170549"/>
            <a:ext cx="5145461" cy="429527"/>
          </a:xfrm>
          <a:prstGeom prst="bentConnector2">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7118804" y="2554888"/>
            <a:ext cx="1611983" cy="12313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 </a:t>
            </a:r>
            <a:r>
              <a:rPr lang="en-US" dirty="0" smtClean="0"/>
              <a:t>Farm</a:t>
            </a:r>
            <a:endParaRPr lang="en-US" dirty="0" smtClean="0"/>
          </a:p>
        </p:txBody>
      </p:sp>
      <p:sp>
        <p:nvSpPr>
          <p:cNvPr id="22" name="Rounded Rectangle 21"/>
          <p:cNvSpPr/>
          <p:nvPr/>
        </p:nvSpPr>
        <p:spPr>
          <a:xfrm>
            <a:off x="5231093" y="1564709"/>
            <a:ext cx="2216864" cy="27979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t>Load Balancer</a:t>
            </a:r>
          </a:p>
        </p:txBody>
      </p:sp>
      <p:cxnSp>
        <p:nvCxnSpPr>
          <p:cNvPr id="24" name="Elbow Connector 23"/>
          <p:cNvCxnSpPr>
            <a:stCxn id="13" idx="0"/>
            <a:endCxn id="22" idx="2"/>
          </p:cNvCxnSpPr>
          <p:nvPr/>
        </p:nvCxnSpPr>
        <p:spPr>
          <a:xfrm rot="16200000" flipV="1">
            <a:off x="6776966" y="1407059"/>
            <a:ext cx="710390" cy="1585270"/>
          </a:xfrm>
          <a:prstGeom prst="bentConnector3">
            <a:avLst>
              <a:gd name="adj1" fmla="val 50000"/>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3" idx="2"/>
            <a:endCxn id="3" idx="0"/>
          </p:cNvCxnSpPr>
          <p:nvPr/>
        </p:nvCxnSpPr>
        <p:spPr>
          <a:xfrm rot="5400000">
            <a:off x="7177610" y="3579720"/>
            <a:ext cx="540695" cy="953677"/>
          </a:xfrm>
          <a:prstGeom prst="bentConnector3">
            <a:avLst>
              <a:gd name="adj1" fmla="val 50000"/>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4128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28146" y="1008595"/>
            <a:ext cx="7772400" cy="3341154"/>
          </a:xfrm>
          <a:prstGeom prst="rect">
            <a:avLst/>
          </a:prstGeom>
        </p:spPr>
        <p:txBody>
          <a:bodyP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QUESTION: What has happened in the last several years that end-users have figured out we could have been giving them all along on the web?</a:t>
            </a:r>
            <a:endParaRPr lang="en-US" dirty="0"/>
          </a:p>
        </p:txBody>
      </p:sp>
    </p:spTree>
    <p:extLst>
      <p:ext uri="{BB962C8B-B14F-4D97-AF65-F5344CB8AC3E}">
        <p14:creationId xmlns:p14="http://schemas.microsoft.com/office/powerpoint/2010/main" val="154480584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7934</TotalTime>
  <Words>2851</Words>
  <Application>Microsoft Macintosh PowerPoint</Application>
  <PresentationFormat>On-screen Show (16:9)</PresentationFormat>
  <Paragraphs>459</Paragraphs>
  <Slides>73</Slides>
  <Notes>12</Notes>
  <HiddenSlides>0</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Black</vt:lpstr>
      <vt:lpstr>Why Erlang?</vt:lpstr>
      <vt:lpstr>PowerPoint Presentation</vt:lpstr>
      <vt:lpstr>MY GOALS</vt:lpstr>
      <vt:lpstr>Disclaimers</vt:lpstr>
      <vt:lpstr>How I arrived at erlang</vt:lpstr>
      <vt:lpstr>PowerPoint Presentation</vt:lpstr>
      <vt:lpstr>PowerPoint Presentation</vt:lpstr>
      <vt:lpstr>PowerPoint Presentation</vt:lpstr>
      <vt:lpstr>PowerPoint Presentation</vt:lpstr>
      <vt:lpstr>Real-time Updates and Push Notifications</vt:lpstr>
      <vt:lpstr>PowerPoint Presentation</vt:lpstr>
      <vt:lpstr>Billions of more messages!</vt:lpstr>
      <vt:lpstr>PowerPoint Presentation</vt:lpstr>
      <vt:lpstr>PowerPoint Presentation</vt:lpstr>
      <vt:lpstr>Too hard to trouble shoot, complex deployments and too many dependencies!</vt:lpstr>
      <vt:lpstr>PowerPoint Presentation</vt:lpstr>
      <vt:lpstr>Erlang in a tweet </vt:lpstr>
      <vt:lpstr>Where Erlang is Used</vt:lpstr>
      <vt:lpstr>A FEW ERLANG USE CASES</vt:lpstr>
      <vt:lpstr>$19 Billion</vt:lpstr>
      <vt:lpstr>PowerPoint Presentation</vt:lpstr>
      <vt:lpstr>PowerPoint Presentation</vt:lpstr>
      <vt:lpstr>PowerPoint Presentation</vt:lpstr>
      <vt:lpstr>WhatsApp</vt:lpstr>
      <vt:lpstr>PowerPoint Presentation</vt:lpstr>
      <vt:lpstr>PowerPoint Presentation</vt:lpstr>
      <vt:lpstr>demonware</vt:lpstr>
      <vt:lpstr>PowerPoint Presentation</vt:lpstr>
      <vt:lpstr>DemonWare</vt:lpstr>
      <vt:lpstr>DemonWare</vt:lpstr>
      <vt:lpstr>PowerPoint Presentation</vt:lpstr>
      <vt:lpstr>Motorola Case Study</vt:lpstr>
      <vt:lpstr>Motorola Case Study</vt:lpstr>
      <vt:lpstr>Motorola Case Study</vt:lpstr>
      <vt:lpstr>Why So Much Less?</vt:lpstr>
      <vt:lpstr>PowerPoint Presentation</vt:lpstr>
      <vt:lpstr>Erlang Problem Domains</vt:lpstr>
      <vt:lpstr>PowerPoint Presentation</vt:lpstr>
      <vt:lpstr>demo</vt:lpstr>
      <vt:lpstr>Erlang ins and outs</vt:lpstr>
      <vt:lpstr>Erlang Quick Facts</vt:lpstr>
      <vt:lpstr>Erlang Basic Principles</vt:lpstr>
      <vt:lpstr>Result</vt:lpstr>
      <vt:lpstr>Erlang and messaging</vt:lpstr>
      <vt:lpstr>What about…</vt:lpstr>
      <vt:lpstr>PowerPoint Presentation</vt:lpstr>
      <vt:lpstr>PowerPoint Presentation</vt:lpstr>
      <vt:lpstr>PowerPoint Presentation</vt:lpstr>
      <vt:lpstr>PowerPoint Presentation</vt:lpstr>
      <vt:lpstr>Demo</vt:lpstr>
      <vt:lpstr>.net to erlang/OTP</vt:lpstr>
      <vt:lpstr>It doesn’t, but here are some correlations we can make</vt:lpstr>
      <vt:lpstr>Which is to what</vt:lpstr>
      <vt:lpstr>Super Simple Code</vt:lpstr>
      <vt:lpstr>Namespaces</vt:lpstr>
      <vt:lpstr>Think Functions!</vt:lpstr>
      <vt:lpstr>Classes / Modules</vt:lpstr>
      <vt:lpstr>Testing</vt:lpstr>
      <vt:lpstr>Editors</vt:lpstr>
      <vt:lpstr>Build Tools</vt:lpstr>
      <vt:lpstr>What Erlang/OTP Replaces in .NET</vt:lpstr>
      <vt:lpstr>PowerPoint Presentation</vt:lpstr>
      <vt:lpstr>Distributed Erlang</vt:lpstr>
      <vt:lpstr>Distributed Erlang</vt:lpstr>
      <vt:lpstr>PowerPoint Presentation</vt:lpstr>
      <vt:lpstr>Distributed Erlang</vt:lpstr>
      <vt:lpstr>demo</vt:lpstr>
      <vt:lpstr>What we’ve learned exploring erlang</vt:lpstr>
      <vt:lpstr>What we learned</vt:lpstr>
      <vt:lpstr>What we learned</vt:lpstr>
      <vt:lpstr>PowerPoint Presentation</vt:lpstr>
      <vt:lpstr>PowerPoint Presentation</vt:lpstr>
      <vt:lpstr>Why Erlang?</vt:lpstr>
    </vt:vector>
  </TitlesOfParts>
  <Company>Quicken Loans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Erlang</dc:title>
  <dc:creator>Keith Elder</dc:creator>
  <cp:lastModifiedBy>Keith Elder</cp:lastModifiedBy>
  <cp:revision>136</cp:revision>
  <dcterms:created xsi:type="dcterms:W3CDTF">2014-02-20T14:43:25Z</dcterms:created>
  <dcterms:modified xsi:type="dcterms:W3CDTF">2015-08-11T16:30:54Z</dcterms:modified>
</cp:coreProperties>
</file>